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303" r:id="rId2"/>
    <p:sldId id="256" r:id="rId3"/>
    <p:sldId id="260" r:id="rId4"/>
    <p:sldId id="259" r:id="rId5"/>
    <p:sldId id="258" r:id="rId6"/>
    <p:sldId id="261" r:id="rId7"/>
    <p:sldId id="297" r:id="rId8"/>
    <p:sldId id="257" r:id="rId9"/>
    <p:sldId id="276" r:id="rId10"/>
    <p:sldId id="298" r:id="rId11"/>
    <p:sldId id="274" r:id="rId12"/>
    <p:sldId id="301" r:id="rId13"/>
    <p:sldId id="302" r:id="rId14"/>
    <p:sldId id="266" r:id="rId15"/>
    <p:sldId id="300" r:id="rId16"/>
    <p:sldId id="262" r:id="rId17"/>
    <p:sldId id="299" r:id="rId18"/>
    <p:sldId id="270" r:id="rId19"/>
    <p:sldId id="269" r:id="rId20"/>
  </p:sldIdLst>
  <p:sldSz cx="9144000" cy="5143500" type="screen16x9"/>
  <p:notesSz cx="6858000" cy="9144000"/>
  <p:embeddedFontLst>
    <p:embeddedFont>
      <p:font typeface="Fira Sans Condensed" panose="020B0604020202020204" charset="0"/>
      <p:regular r:id="rId22"/>
      <p:bold r:id="rId23"/>
      <p:italic r:id="rId24"/>
      <p:boldItalic r:id="rId25"/>
    </p:embeddedFont>
    <p:embeddedFont>
      <p:font typeface="Advent Pro Light" panose="020B0604020202020204" charset="0"/>
      <p:regular r:id="rId26"/>
      <p:bold r:id="rId27"/>
    </p:embeddedFont>
    <p:embeddedFont>
      <p:font typeface="Fira Sans Condensed Light" panose="020B0604020202020204" charset="0"/>
      <p:regular r:id="rId28"/>
      <p:bold r:id="rId29"/>
      <p:italic r:id="rId30"/>
      <p:boldItalic r:id="rId31"/>
    </p:embeddedFont>
    <p:embeddedFont>
      <p:font typeface="Anton" panose="020B0604020202020204" charset="0"/>
      <p:regular r:id="rId32"/>
    </p:embeddedFont>
    <p:embeddedFont>
      <p:font typeface="Rajdhani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99"/>
    <a:srgbClr val="FFFF99"/>
    <a:srgbClr val="FF66C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C5A6AF-2802-4BA9-A3B8-E3E8E85DB44E}">
  <a:tblStyle styleId="{C4C5A6AF-2802-4BA9-A3B8-E3E8E85DB4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F4AF3-D9C9-40B8-A196-5CBDA910AEB6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23F2E1-9AB0-4811-9038-F2B030C7BDC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accent4"/>
              </a:solidFill>
              <a:latin typeface="Fira Sans Condensed Light" panose="020B0604020202020204" charset="0"/>
            </a:rPr>
            <a:t>Sensors</a:t>
          </a:r>
          <a:endParaRPr lang="en-US" dirty="0">
            <a:solidFill>
              <a:schemeClr val="accent4"/>
            </a:solidFill>
            <a:latin typeface="Fira Sans Condensed Light" panose="020B0604020202020204" charset="0"/>
          </a:endParaRPr>
        </a:p>
      </dgm:t>
    </dgm:pt>
    <dgm:pt modelId="{307FB0F5-8C99-40B8-BEA5-6F692C1EB2F1}" type="parTrans" cxnId="{8F6F5727-8357-4ED9-813F-A8B9F1F26E8F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0C5AB0A6-2645-4E22-9249-56DEE1A21018}" type="sibTrans" cxnId="{8F6F5727-8357-4ED9-813F-A8B9F1F26E8F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88D4C76F-02F9-4FED-9783-7A4265AC3D1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4"/>
              </a:solidFill>
              <a:latin typeface="Fira Sans Condensed Light" panose="020B0604020202020204" charset="0"/>
            </a:rPr>
            <a:t>Face Detection</a:t>
          </a:r>
          <a:endParaRPr lang="en-US" dirty="0">
            <a:solidFill>
              <a:schemeClr val="accent4"/>
            </a:solidFill>
            <a:latin typeface="Fira Sans Condensed Light" panose="020B0604020202020204" charset="0"/>
          </a:endParaRPr>
        </a:p>
      </dgm:t>
    </dgm:pt>
    <dgm:pt modelId="{B05B73C2-F2E9-44AC-9090-82D6F2359993}" type="parTrans" cxnId="{64C37762-5B07-4CFE-B08F-6572309A47FC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B2222507-637C-41F4-B3E1-EE29B229DB57}" type="sibTrans" cxnId="{64C37762-5B07-4CFE-B08F-6572309A47FC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BE6E63F7-9E29-4226-8E49-05BC6FC8B9C8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7030A0"/>
        </a:solidFill>
      </dgm:spPr>
      <dgm:t>
        <a:bodyPr/>
        <a:lstStyle/>
        <a:p>
          <a:r>
            <a:rPr lang="en-US" dirty="0" smtClean="0">
              <a:solidFill>
                <a:schemeClr val="accent4"/>
              </a:solidFill>
              <a:latin typeface="Fira Sans Condensed Light" panose="020B0604020202020204" charset="0"/>
            </a:rPr>
            <a:t>Feature Extraction</a:t>
          </a:r>
          <a:endParaRPr lang="en-US" dirty="0">
            <a:solidFill>
              <a:schemeClr val="accent4"/>
            </a:solidFill>
            <a:latin typeface="Fira Sans Condensed Light" panose="020B0604020202020204" charset="0"/>
          </a:endParaRPr>
        </a:p>
      </dgm:t>
    </dgm:pt>
    <dgm:pt modelId="{53142873-BE97-4403-93C8-644705660D48}" type="parTrans" cxnId="{C40CA63E-2D95-4D9B-B8BF-D34173BF0CE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25DDB1E-047D-44D5-930A-D62EC4283543}" type="sibTrans" cxnId="{C40CA63E-2D95-4D9B-B8BF-D34173BF0CE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26721DB2-D21D-417A-8E7B-2418C980B69D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 smtClean="0">
              <a:solidFill>
                <a:schemeClr val="accent4"/>
              </a:solidFill>
              <a:latin typeface="Fira Sans Condensed Light" panose="020B0604020202020204" charset="0"/>
            </a:rPr>
            <a:t>Classification</a:t>
          </a:r>
          <a:endParaRPr lang="en-US" dirty="0">
            <a:solidFill>
              <a:schemeClr val="accent4"/>
            </a:solidFill>
            <a:latin typeface="Fira Sans Condensed Light" panose="020B0604020202020204" charset="0"/>
          </a:endParaRPr>
        </a:p>
      </dgm:t>
    </dgm:pt>
    <dgm:pt modelId="{9395210A-BBF1-49AD-9A41-C8651565DF8C}" type="parTrans" cxnId="{109201D4-919F-434F-A05B-48687FBDE1FE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58E5A960-4B97-4921-A02C-6B5DC2E3D5E7}" type="sibTrans" cxnId="{109201D4-919F-434F-A05B-48687FBDE1FE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19D32D36-6336-4C80-9629-03C1EBAED7B4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Fira Sans Condensed Light" panose="020B0604020202020204" charset="0"/>
            </a:rPr>
            <a:t>Output</a:t>
          </a:r>
          <a:endParaRPr lang="en-US" dirty="0">
            <a:solidFill>
              <a:srgbClr val="FFFFFF"/>
            </a:solidFill>
            <a:latin typeface="Fira Sans Condensed Light" panose="020B0604020202020204" charset="0"/>
          </a:endParaRPr>
        </a:p>
      </dgm:t>
    </dgm:pt>
    <dgm:pt modelId="{259E0E31-C876-4414-AFD9-543F587D61C1}" type="parTrans" cxnId="{A77B1A8B-A5A4-41E7-AE22-9E7B5EB5124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9A7A25A5-E04E-4BAD-A34D-B9A8AD87C672}" type="sibTrans" cxnId="{A77B1A8B-A5A4-41E7-AE22-9E7B5EB5124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4B9D8384-636D-4250-9CB4-17B4882A002D}" type="pres">
      <dgm:prSet presAssocID="{83EF4AF3-D9C9-40B8-A196-5CBDA910AE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41AA02-0724-4B0C-99F3-B40DDC2AD54F}" type="pres">
      <dgm:prSet presAssocID="{D323F2E1-9AB0-4811-9038-F2B030C7BDCA}" presName="parTxOnly" presStyleLbl="node1" presStyleIdx="0" presStyleCnt="5" custScaleX="97059" custLinFactNeighborX="744" custLinFactNeighborY="-1288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CB4CB16-F66E-445A-AFA1-DC3F3D0B161E}" type="pres">
      <dgm:prSet presAssocID="{0C5AB0A6-2645-4E22-9249-56DEE1A21018}" presName="parSpace" presStyleCnt="0"/>
      <dgm:spPr/>
    </dgm:pt>
    <dgm:pt modelId="{0D00008E-8BFB-43CD-B439-CD570E2788A0}" type="pres">
      <dgm:prSet presAssocID="{88D4C76F-02F9-4FED-9783-7A4265AC3D1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1FF8BE-03F8-4944-AA00-31C021AB1789}" type="pres">
      <dgm:prSet presAssocID="{B2222507-637C-41F4-B3E1-EE29B229DB57}" presName="parSpace" presStyleCnt="0"/>
      <dgm:spPr/>
    </dgm:pt>
    <dgm:pt modelId="{5E42ADB7-81ED-4A97-B877-ACEFCD2173B6}" type="pres">
      <dgm:prSet presAssocID="{BE6E63F7-9E29-4226-8E49-05BC6FC8B9C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0942D-0656-401D-A100-80A80FF3370B}" type="pres">
      <dgm:prSet presAssocID="{725DDB1E-047D-44D5-930A-D62EC4283543}" presName="parSpace" presStyleCnt="0"/>
      <dgm:spPr/>
    </dgm:pt>
    <dgm:pt modelId="{4C4A593C-19B4-41C9-9BBE-8BABD72E7F2B}" type="pres">
      <dgm:prSet presAssocID="{26721DB2-D21D-417A-8E7B-2418C980B69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7DF6D-6C17-4638-8624-D9D797B09D98}" type="pres">
      <dgm:prSet presAssocID="{58E5A960-4B97-4921-A02C-6B5DC2E3D5E7}" presName="parSpace" presStyleCnt="0"/>
      <dgm:spPr/>
    </dgm:pt>
    <dgm:pt modelId="{09028131-74EE-4A10-A142-9E86023FA241}" type="pres">
      <dgm:prSet presAssocID="{19D32D36-6336-4C80-9629-03C1EBAED7B4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43F6AD-40E4-4F73-9CD6-D69CD2D1EB6A}" type="presOf" srcId="{88D4C76F-02F9-4FED-9783-7A4265AC3D1B}" destId="{0D00008E-8BFB-43CD-B439-CD570E2788A0}" srcOrd="0" destOrd="0" presId="urn:microsoft.com/office/officeart/2005/8/layout/hChevron3"/>
    <dgm:cxn modelId="{F5E10325-FB2C-4AB3-AE56-2B29E5024EE2}" type="presOf" srcId="{83EF4AF3-D9C9-40B8-A196-5CBDA910AEB6}" destId="{4B9D8384-636D-4250-9CB4-17B4882A002D}" srcOrd="0" destOrd="0" presId="urn:microsoft.com/office/officeart/2005/8/layout/hChevron3"/>
    <dgm:cxn modelId="{7AA1DCB5-E24C-4590-AEE3-F000077AC311}" type="presOf" srcId="{BE6E63F7-9E29-4226-8E49-05BC6FC8B9C8}" destId="{5E42ADB7-81ED-4A97-B877-ACEFCD2173B6}" srcOrd="0" destOrd="0" presId="urn:microsoft.com/office/officeart/2005/8/layout/hChevron3"/>
    <dgm:cxn modelId="{1F6F39BC-563B-414D-9266-254D8D58571A}" type="presOf" srcId="{26721DB2-D21D-417A-8E7B-2418C980B69D}" destId="{4C4A593C-19B4-41C9-9BBE-8BABD72E7F2B}" srcOrd="0" destOrd="0" presId="urn:microsoft.com/office/officeart/2005/8/layout/hChevron3"/>
    <dgm:cxn modelId="{64C37762-5B07-4CFE-B08F-6572309A47FC}" srcId="{83EF4AF3-D9C9-40B8-A196-5CBDA910AEB6}" destId="{88D4C76F-02F9-4FED-9783-7A4265AC3D1B}" srcOrd="1" destOrd="0" parTransId="{B05B73C2-F2E9-44AC-9090-82D6F2359993}" sibTransId="{B2222507-637C-41F4-B3E1-EE29B229DB57}"/>
    <dgm:cxn modelId="{C40CA63E-2D95-4D9B-B8BF-D34173BF0CED}" srcId="{83EF4AF3-D9C9-40B8-A196-5CBDA910AEB6}" destId="{BE6E63F7-9E29-4226-8E49-05BC6FC8B9C8}" srcOrd="2" destOrd="0" parTransId="{53142873-BE97-4403-93C8-644705660D48}" sibTransId="{725DDB1E-047D-44D5-930A-D62EC4283543}"/>
    <dgm:cxn modelId="{A77B1A8B-A5A4-41E7-AE22-9E7B5EB5124D}" srcId="{83EF4AF3-D9C9-40B8-A196-5CBDA910AEB6}" destId="{19D32D36-6336-4C80-9629-03C1EBAED7B4}" srcOrd="4" destOrd="0" parTransId="{259E0E31-C876-4414-AFD9-543F587D61C1}" sibTransId="{9A7A25A5-E04E-4BAD-A34D-B9A8AD87C672}"/>
    <dgm:cxn modelId="{109201D4-919F-434F-A05B-48687FBDE1FE}" srcId="{83EF4AF3-D9C9-40B8-A196-5CBDA910AEB6}" destId="{26721DB2-D21D-417A-8E7B-2418C980B69D}" srcOrd="3" destOrd="0" parTransId="{9395210A-BBF1-49AD-9A41-C8651565DF8C}" sibTransId="{58E5A960-4B97-4921-A02C-6B5DC2E3D5E7}"/>
    <dgm:cxn modelId="{8F6F5727-8357-4ED9-813F-A8B9F1F26E8F}" srcId="{83EF4AF3-D9C9-40B8-A196-5CBDA910AEB6}" destId="{D323F2E1-9AB0-4811-9038-F2B030C7BDCA}" srcOrd="0" destOrd="0" parTransId="{307FB0F5-8C99-40B8-BEA5-6F692C1EB2F1}" sibTransId="{0C5AB0A6-2645-4E22-9249-56DEE1A21018}"/>
    <dgm:cxn modelId="{91970275-D376-438C-9B7B-A0599AA9A2D9}" type="presOf" srcId="{19D32D36-6336-4C80-9629-03C1EBAED7B4}" destId="{09028131-74EE-4A10-A142-9E86023FA241}" srcOrd="0" destOrd="0" presId="urn:microsoft.com/office/officeart/2005/8/layout/hChevron3"/>
    <dgm:cxn modelId="{E582D609-70FB-40E8-9C0C-7F69B0E04757}" type="presOf" srcId="{D323F2E1-9AB0-4811-9038-F2B030C7BDCA}" destId="{DF41AA02-0724-4B0C-99F3-B40DDC2AD54F}" srcOrd="0" destOrd="0" presId="urn:microsoft.com/office/officeart/2005/8/layout/hChevron3"/>
    <dgm:cxn modelId="{BE3C5330-C827-4B14-B28A-7144E70A5EDB}" type="presParOf" srcId="{4B9D8384-636D-4250-9CB4-17B4882A002D}" destId="{DF41AA02-0724-4B0C-99F3-B40DDC2AD54F}" srcOrd="0" destOrd="0" presId="urn:microsoft.com/office/officeart/2005/8/layout/hChevron3"/>
    <dgm:cxn modelId="{13CAFF82-C25D-4D8A-8B8E-115DEAA91336}" type="presParOf" srcId="{4B9D8384-636D-4250-9CB4-17B4882A002D}" destId="{0CB4CB16-F66E-445A-AFA1-DC3F3D0B161E}" srcOrd="1" destOrd="0" presId="urn:microsoft.com/office/officeart/2005/8/layout/hChevron3"/>
    <dgm:cxn modelId="{868EB7D4-6CB5-473C-A786-403AC69FC097}" type="presParOf" srcId="{4B9D8384-636D-4250-9CB4-17B4882A002D}" destId="{0D00008E-8BFB-43CD-B439-CD570E2788A0}" srcOrd="2" destOrd="0" presId="urn:microsoft.com/office/officeart/2005/8/layout/hChevron3"/>
    <dgm:cxn modelId="{C1FF3B50-591B-4292-B1DA-77B2F9E5E53B}" type="presParOf" srcId="{4B9D8384-636D-4250-9CB4-17B4882A002D}" destId="{171FF8BE-03F8-4944-AA00-31C021AB1789}" srcOrd="3" destOrd="0" presId="urn:microsoft.com/office/officeart/2005/8/layout/hChevron3"/>
    <dgm:cxn modelId="{495A865E-55C6-43B6-A0CA-887A896EA244}" type="presParOf" srcId="{4B9D8384-636D-4250-9CB4-17B4882A002D}" destId="{5E42ADB7-81ED-4A97-B877-ACEFCD2173B6}" srcOrd="4" destOrd="0" presId="urn:microsoft.com/office/officeart/2005/8/layout/hChevron3"/>
    <dgm:cxn modelId="{8B10AE92-2D6D-49AD-AA0F-17C1D88DD888}" type="presParOf" srcId="{4B9D8384-636D-4250-9CB4-17B4882A002D}" destId="{8E60942D-0656-401D-A100-80A80FF3370B}" srcOrd="5" destOrd="0" presId="urn:microsoft.com/office/officeart/2005/8/layout/hChevron3"/>
    <dgm:cxn modelId="{2E0433DC-09EE-4743-82F2-FA2FDC17F413}" type="presParOf" srcId="{4B9D8384-636D-4250-9CB4-17B4882A002D}" destId="{4C4A593C-19B4-41C9-9BBE-8BABD72E7F2B}" srcOrd="6" destOrd="0" presId="urn:microsoft.com/office/officeart/2005/8/layout/hChevron3"/>
    <dgm:cxn modelId="{C00AD82F-8D6C-4522-AF3D-EEBAA49136CE}" type="presParOf" srcId="{4B9D8384-636D-4250-9CB4-17B4882A002D}" destId="{02A7DF6D-6C17-4638-8624-D9D797B09D98}" srcOrd="7" destOrd="0" presId="urn:microsoft.com/office/officeart/2005/8/layout/hChevron3"/>
    <dgm:cxn modelId="{02DFD55A-86A3-4668-AD6F-818E46CC4B30}" type="presParOf" srcId="{4B9D8384-636D-4250-9CB4-17B4882A002D}" destId="{09028131-74EE-4A10-A142-9E86023FA241}" srcOrd="8" destOrd="0" presId="urn:microsoft.com/office/officeart/2005/8/layout/hChevro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1AA02-0724-4B0C-99F3-B40DDC2AD54F}">
      <dsp:nvSpPr>
        <dsp:cNvPr id="0" name=""/>
        <dsp:cNvSpPr/>
      </dsp:nvSpPr>
      <dsp:spPr>
        <a:xfrm>
          <a:off x="3518" y="792154"/>
          <a:ext cx="1970657" cy="812148"/>
        </a:xfrm>
        <a:prstGeom prst="chevron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4"/>
              </a:solidFill>
              <a:latin typeface="Fira Sans Condensed Light" panose="020B0604020202020204" charset="0"/>
            </a:rPr>
            <a:t>Sensors</a:t>
          </a:r>
          <a:endParaRPr lang="en-US" sz="1600" kern="1200" dirty="0">
            <a:solidFill>
              <a:schemeClr val="accent4"/>
            </a:solidFill>
            <a:latin typeface="Fira Sans Condensed Light" panose="020B0604020202020204" charset="0"/>
          </a:endParaRPr>
        </a:p>
      </dsp:txBody>
      <dsp:txXfrm>
        <a:off x="409592" y="792154"/>
        <a:ext cx="1158509" cy="812148"/>
      </dsp:txXfrm>
    </dsp:sp>
    <dsp:sp modelId="{0D00008E-8BFB-43CD-B439-CD570E2788A0}">
      <dsp:nvSpPr>
        <dsp:cNvPr id="0" name=""/>
        <dsp:cNvSpPr/>
      </dsp:nvSpPr>
      <dsp:spPr>
        <a:xfrm>
          <a:off x="1565079" y="802615"/>
          <a:ext cx="2030370" cy="812148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4"/>
              </a:solidFill>
              <a:latin typeface="Fira Sans Condensed Light" panose="020B0604020202020204" charset="0"/>
            </a:rPr>
            <a:t>Face Detection</a:t>
          </a:r>
          <a:endParaRPr lang="en-US" sz="1600" kern="1200" dirty="0">
            <a:solidFill>
              <a:schemeClr val="accent4"/>
            </a:solidFill>
            <a:latin typeface="Fira Sans Condensed Light" panose="020B0604020202020204" charset="0"/>
          </a:endParaRPr>
        </a:p>
      </dsp:txBody>
      <dsp:txXfrm>
        <a:off x="1971153" y="802615"/>
        <a:ext cx="1218222" cy="812148"/>
      </dsp:txXfrm>
    </dsp:sp>
    <dsp:sp modelId="{5E42ADB7-81ED-4A97-B877-ACEFCD2173B6}">
      <dsp:nvSpPr>
        <dsp:cNvPr id="0" name=""/>
        <dsp:cNvSpPr/>
      </dsp:nvSpPr>
      <dsp:spPr>
        <a:xfrm>
          <a:off x="3189376" y="802615"/>
          <a:ext cx="2030370" cy="812148"/>
        </a:xfrm>
        <a:prstGeom prst="chevron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4"/>
              </a:solidFill>
              <a:latin typeface="Fira Sans Condensed Light" panose="020B0604020202020204" charset="0"/>
            </a:rPr>
            <a:t>Feature Extraction</a:t>
          </a:r>
          <a:endParaRPr lang="en-US" sz="1600" kern="1200" dirty="0">
            <a:solidFill>
              <a:schemeClr val="accent4"/>
            </a:solidFill>
            <a:latin typeface="Fira Sans Condensed Light" panose="020B0604020202020204" charset="0"/>
          </a:endParaRPr>
        </a:p>
      </dsp:txBody>
      <dsp:txXfrm>
        <a:off x="3595450" y="802615"/>
        <a:ext cx="1218222" cy="812148"/>
      </dsp:txXfrm>
    </dsp:sp>
    <dsp:sp modelId="{4C4A593C-19B4-41C9-9BBE-8BABD72E7F2B}">
      <dsp:nvSpPr>
        <dsp:cNvPr id="0" name=""/>
        <dsp:cNvSpPr/>
      </dsp:nvSpPr>
      <dsp:spPr>
        <a:xfrm>
          <a:off x="4813672" y="802615"/>
          <a:ext cx="2030370" cy="812148"/>
        </a:xfrm>
        <a:prstGeom prst="chevron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4"/>
              </a:solidFill>
              <a:latin typeface="Fira Sans Condensed Light" panose="020B0604020202020204" charset="0"/>
            </a:rPr>
            <a:t>Classification</a:t>
          </a:r>
          <a:endParaRPr lang="en-US" sz="1600" kern="1200" dirty="0">
            <a:solidFill>
              <a:schemeClr val="accent4"/>
            </a:solidFill>
            <a:latin typeface="Fira Sans Condensed Light" panose="020B0604020202020204" charset="0"/>
          </a:endParaRPr>
        </a:p>
      </dsp:txBody>
      <dsp:txXfrm>
        <a:off x="5219746" y="802615"/>
        <a:ext cx="1218222" cy="812148"/>
      </dsp:txXfrm>
    </dsp:sp>
    <dsp:sp modelId="{09028131-74EE-4A10-A142-9E86023FA241}">
      <dsp:nvSpPr>
        <dsp:cNvPr id="0" name=""/>
        <dsp:cNvSpPr/>
      </dsp:nvSpPr>
      <dsp:spPr>
        <a:xfrm>
          <a:off x="6437968" y="802615"/>
          <a:ext cx="2030370" cy="812148"/>
        </a:xfrm>
        <a:prstGeom prst="chevron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FFFF"/>
              </a:solidFill>
              <a:latin typeface="Fira Sans Condensed Light" panose="020B0604020202020204" charset="0"/>
            </a:rPr>
            <a:t>Output</a:t>
          </a:r>
          <a:endParaRPr lang="en-US" sz="1600" kern="1200" dirty="0">
            <a:solidFill>
              <a:srgbClr val="FFFFFF"/>
            </a:solidFill>
            <a:latin typeface="Fira Sans Condensed Light" panose="020B0604020202020204" charset="0"/>
          </a:endParaRPr>
        </a:p>
      </dsp:txBody>
      <dsp:txXfrm>
        <a:off x="6844042" y="802615"/>
        <a:ext cx="1218222" cy="812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2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29.jp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jpe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microsoft.com/office/2007/relationships/hdphoto" Target="../media/hdphoto2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07" y="168166"/>
            <a:ext cx="8093363" cy="1629103"/>
          </a:xfrm>
        </p:spPr>
        <p:txBody>
          <a:bodyPr/>
          <a:lstStyle/>
          <a:p>
            <a:pPr algn="ctr"/>
            <a:r>
              <a:rPr lang="en-IN" sz="4400" dirty="0" smtClean="0"/>
              <a:t>AZAD INSTITUTE OF </a:t>
            </a:r>
            <a:br>
              <a:rPr lang="en-IN" sz="4400" dirty="0" smtClean="0"/>
            </a:br>
            <a:r>
              <a:rPr lang="en-IN" sz="4400" dirty="0" smtClean="0"/>
              <a:t>ENGINEERING AND TECHNOLOGY</a:t>
            </a:r>
            <a:endParaRPr lang="en-IN" sz="4400" dirty="0"/>
          </a:p>
        </p:txBody>
      </p:sp>
      <p:pic>
        <p:nvPicPr>
          <p:cNvPr id="3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56" y="1660091"/>
            <a:ext cx="1954919" cy="1691936"/>
          </a:xfrm>
          <a:prstGeom prst="rect">
            <a:avLst/>
          </a:prstGeom>
        </p:spPr>
      </p:pic>
      <p:sp>
        <p:nvSpPr>
          <p:cNvPr id="4" name="Google Shape;103;p24"/>
          <p:cNvSpPr txBox="1">
            <a:spLocks/>
          </p:cNvSpPr>
          <p:nvPr/>
        </p:nvSpPr>
        <p:spPr>
          <a:xfrm>
            <a:off x="315307" y="3892515"/>
            <a:ext cx="2617076" cy="1040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chemeClr val="accent4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Guided By :- Mr. AP Singh</a:t>
            </a:r>
          </a:p>
          <a:p>
            <a:r>
              <a:rPr lang="en-IN" dirty="0" smtClean="0">
                <a:solidFill>
                  <a:schemeClr val="accent4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(Assistant Officer)</a:t>
            </a:r>
          </a:p>
          <a:p>
            <a:r>
              <a:rPr lang="en-IN" dirty="0" smtClean="0">
                <a:solidFill>
                  <a:schemeClr val="accent4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(Department of Computer Science And Engineering)</a:t>
            </a:r>
            <a:endParaRPr lang="en-IN" dirty="0">
              <a:solidFill>
                <a:schemeClr val="accent4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" name="Google Shape;103;p24"/>
          <p:cNvSpPr txBox="1">
            <a:spLocks/>
          </p:cNvSpPr>
          <p:nvPr/>
        </p:nvSpPr>
        <p:spPr>
          <a:xfrm>
            <a:off x="6977867" y="3892515"/>
            <a:ext cx="2166133" cy="64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IN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Presented By :- Nisha</a:t>
            </a:r>
          </a:p>
          <a:p>
            <a:pPr marL="0" indent="0"/>
            <a:r>
              <a:rPr lang="en-IN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(B.Tech IV year)</a:t>
            </a:r>
          </a:p>
          <a:p>
            <a:pPr marL="0" indent="0"/>
            <a:r>
              <a:rPr lang="en-IN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1605310025</a:t>
            </a:r>
            <a:endParaRPr lang="en-IN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0798" y="3361764"/>
            <a:ext cx="43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accent4"/>
                </a:solidFill>
              </a:rPr>
              <a:t>DEPARTMENT OF COMPUTER SCIENCE ENGINEERING</a:t>
            </a: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8670" y="1681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25"/>
          <p:cNvSpPr txBox="1">
            <a:spLocks/>
          </p:cNvSpPr>
          <p:nvPr/>
        </p:nvSpPr>
        <p:spPr>
          <a:xfrm>
            <a:off x="620110" y="725214"/>
            <a:ext cx="8145518" cy="389933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mtClean="0">
              <a:solidFill>
                <a:srgbClr val="F3F3F3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IN" dirty="0">
              <a:solidFill>
                <a:srgbClr val="F3F3F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6136" y="1643831"/>
            <a:ext cx="3071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18000"/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After training and testing the model to find out the accuracy level we plot a graph of both trained and test result.  </a:t>
            </a:r>
          </a:p>
          <a:p>
            <a:pPr marL="285750" indent="-285750">
              <a:buClr>
                <a:schemeClr val="tx2"/>
              </a:buClr>
              <a:buSzPct val="118000"/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tx2"/>
              </a:buClr>
              <a:buSzPct val="118000"/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We got an accuracy of  80.4% which is good.</a:t>
            </a: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</p:txBody>
      </p:sp>
      <p:cxnSp>
        <p:nvCxnSpPr>
          <p:cNvPr id="14" name="Google Shape;1754;p44"/>
          <p:cNvCxnSpPr/>
          <p:nvPr/>
        </p:nvCxnSpPr>
        <p:spPr>
          <a:xfrm flipH="1">
            <a:off x="5370817" y="1749521"/>
            <a:ext cx="100" cy="169470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94" y="725214"/>
            <a:ext cx="4808943" cy="4025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4689" y="5749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514070" y="4898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TECHNOLOGIES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66582" y="1886034"/>
            <a:ext cx="2074800" cy="79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rgbClr val="F3F3F3"/>
                </a:solidFill>
                <a:latin typeface="Fira Sans Condensed Light" panose="020B0604020202020204" charset="0"/>
                <a:ea typeface="Fira Sans Condensed Light"/>
                <a:cs typeface="Arial" panose="020B0604020202020204" pitchFamily="34" charset="0"/>
                <a:sym typeface="Fira Sans Condensed Light"/>
              </a:rPr>
              <a:t>HTML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rgbClr val="F3F3F3"/>
                </a:solidFill>
                <a:latin typeface="Fira Sans Condensed Light" panose="020B0604020202020204" charset="0"/>
                <a:ea typeface="Fira Sans Condensed Light"/>
                <a:cs typeface="Arial" panose="020B0604020202020204" pitchFamily="34" charset="0"/>
                <a:sym typeface="Fira Sans Condensed Light"/>
              </a:rPr>
              <a:t>BOOTSTRAP</a:t>
            </a:r>
            <a:endParaRPr dirty="0">
              <a:solidFill>
                <a:srgbClr val="F3F3F3"/>
              </a:solidFill>
              <a:latin typeface="Fira Sans Condensed Light" panose="020B0604020202020204" charset="0"/>
              <a:ea typeface="Fira Sans Condensed Light"/>
              <a:cs typeface="Arial" panose="020B0604020202020204" pitchFamily="34" charset="0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28103" y="3919721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DJANGO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09" name="Google Shape;1709;p42"/>
          <p:cNvSpPr txBox="1"/>
          <p:nvPr/>
        </p:nvSpPr>
        <p:spPr>
          <a:xfrm>
            <a:off x="6820149" y="1800441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PYTHON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79034" y="1575917"/>
            <a:ext cx="1949575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b="1" u="sng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Front End</a:t>
            </a:r>
            <a:endParaRPr lang="en-IN" sz="2000" b="1" u="sng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820149" y="1575917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b="1" u="sng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Back End</a:t>
            </a:r>
            <a:endParaRPr sz="2000" b="1" u="sng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476757" y="3431371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u="sng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DEEP LEARNING API</a:t>
            </a:r>
            <a:endParaRPr lang="en-IN" sz="1800" b="1" u="sng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711;p42"/>
          <p:cNvSpPr txBox="1"/>
          <p:nvPr/>
        </p:nvSpPr>
        <p:spPr>
          <a:xfrm>
            <a:off x="1964659" y="3547974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b="1" u="sng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Framework</a:t>
            </a:r>
            <a:endParaRPr lang="en-IN" sz="2000" b="1" u="sng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146" name="Picture 2" descr="Circle, html5, programming, round ico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78" y="1549880"/>
            <a:ext cx="654612" cy="6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ter upgrading to Bootstrap 4 glyphicons no longer work | Obscure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5" y="2358860"/>
            <a:ext cx="867094" cy="7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ogo, python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82" y="1454701"/>
            <a:ext cx="1197932" cy="11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jango Icon of Flat style - Available in SVG, PNG, EPS, AI &amp; Icon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3" y="3508351"/>
            <a:ext cx="1311713" cy="13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eras: the Python deep learning AP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21" y="3863736"/>
            <a:ext cx="1625214" cy="46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Google Shape;1709;p42"/>
          <p:cNvSpPr txBox="1"/>
          <p:nvPr/>
        </p:nvSpPr>
        <p:spPr>
          <a:xfrm>
            <a:off x="6915235" y="3845443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KERAS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43" name="Google Shape;130;p26"/>
          <p:cNvCxnSpPr/>
          <p:nvPr/>
        </p:nvCxnSpPr>
        <p:spPr>
          <a:xfrm flipH="1">
            <a:off x="4299204" y="1653927"/>
            <a:ext cx="24761" cy="22270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" name="Straight Connector 146"/>
          <p:cNvCxnSpPr/>
          <p:nvPr/>
        </p:nvCxnSpPr>
        <p:spPr>
          <a:xfrm flipH="1" flipV="1">
            <a:off x="1119278" y="789614"/>
            <a:ext cx="1907701" cy="1165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738649" y="776333"/>
            <a:ext cx="2280744" cy="1328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19393" y="25697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31" y="78901"/>
            <a:ext cx="3999045" cy="467637"/>
          </a:xfrm>
        </p:spPr>
        <p:txBody>
          <a:bodyPr/>
          <a:lstStyle/>
          <a:p>
            <a:r>
              <a:rPr lang="en-IN" dirty="0" smtClean="0"/>
              <a:t>A VIEW OF THE PROJECT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3" y="651641"/>
            <a:ext cx="8103476" cy="420479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4193" y="789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896" y="278598"/>
            <a:ext cx="2412183" cy="572700"/>
          </a:xfrm>
        </p:spPr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1" y="966951"/>
            <a:ext cx="6640201" cy="373511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 flipV="1">
            <a:off x="1960335" y="564948"/>
            <a:ext cx="1405696" cy="55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4897723" y="564948"/>
            <a:ext cx="1605842" cy="492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5257" y="4486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5231" y="535366"/>
            <a:ext cx="73205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 smtClean="0"/>
              <a:t>SCOPE IN FUTURE</a:t>
            </a:r>
            <a:endParaRPr sz="4400"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557048" y="1689418"/>
            <a:ext cx="2539165" cy="546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n-IN" sz="1600" dirty="0">
                <a:solidFill>
                  <a:srgbClr val="FFFFFF"/>
                </a:solidFill>
              </a:rPr>
              <a:t>The project has a vast scope in present scenario and future.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5"/>
            <a:ext cx="2667742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IN" sz="1600" dirty="0">
                <a:solidFill>
                  <a:srgbClr val="FFFFFF"/>
                </a:solidFill>
              </a:rPr>
              <a:t>It can be further extended with a detection of emotion and can be used in computer vision enabled robots.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483476" y="3302725"/>
            <a:ext cx="2612737" cy="99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n-IN" sz="1600" dirty="0" smtClean="0">
                <a:solidFill>
                  <a:srgbClr val="FFFFFF"/>
                </a:solidFill>
              </a:rPr>
              <a:t> Can be extended </a:t>
            </a:r>
            <a:r>
              <a:rPr lang="en-IN" sz="1600" dirty="0">
                <a:solidFill>
                  <a:srgbClr val="FFFFFF"/>
                </a:solidFill>
              </a:rPr>
              <a:t>to have a detection of mask on the persons </a:t>
            </a:r>
            <a:r>
              <a:rPr lang="en-IN" sz="1600" dirty="0" smtClean="0">
                <a:solidFill>
                  <a:srgbClr val="FFFFFF"/>
                </a:solidFill>
              </a:rPr>
              <a:t>face.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374" y="3302704"/>
            <a:ext cx="2468047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dirty="0" smtClean="0">
                <a:solidFill>
                  <a:srgbClr val="FFFFFF"/>
                </a:solidFill>
              </a:rPr>
              <a:t>Useable in different platforms.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miley Face 1"/>
          <p:cNvSpPr/>
          <p:nvPr/>
        </p:nvSpPr>
        <p:spPr>
          <a:xfrm>
            <a:off x="5512888" y="1921093"/>
            <a:ext cx="343768" cy="357096"/>
          </a:xfrm>
          <a:prstGeom prst="smileyF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" name="Google Shape;9907;p57"/>
          <p:cNvGrpSpPr/>
          <p:nvPr/>
        </p:nvGrpSpPr>
        <p:grpSpPr>
          <a:xfrm>
            <a:off x="3247788" y="3292228"/>
            <a:ext cx="381346" cy="368644"/>
            <a:chOff x="4675986" y="2745684"/>
            <a:chExt cx="381346" cy="368644"/>
          </a:xfrm>
          <a:solidFill>
            <a:schemeClr val="tx2"/>
          </a:solidFill>
        </p:grpSpPr>
        <p:sp>
          <p:nvSpPr>
            <p:cNvPr id="33" name="Google Shape;9908;p57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grpFill/>
            <a:ln>
              <a:solidFill>
                <a:srgbClr val="FF66C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09;p57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grpFill/>
            <a:ln>
              <a:solidFill>
                <a:srgbClr val="FF66C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101;p57"/>
          <p:cNvGrpSpPr/>
          <p:nvPr/>
        </p:nvGrpSpPr>
        <p:grpSpPr>
          <a:xfrm>
            <a:off x="3247788" y="1921092"/>
            <a:ext cx="374709" cy="374010"/>
            <a:chOff x="1421638" y="4125629"/>
            <a:chExt cx="374709" cy="374010"/>
          </a:xfrm>
          <a:solidFill>
            <a:schemeClr val="tx2"/>
          </a:solidFill>
        </p:grpSpPr>
        <p:sp>
          <p:nvSpPr>
            <p:cNvPr id="36" name="Google Shape;10102;p57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03;p57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0465;p58"/>
          <p:cNvSpPr/>
          <p:nvPr/>
        </p:nvSpPr>
        <p:spPr>
          <a:xfrm>
            <a:off x="5505574" y="3340938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2570" y="2365969"/>
            <a:ext cx="857059" cy="85825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899349" y="976050"/>
            <a:ext cx="1405696" cy="55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518476" y="971127"/>
            <a:ext cx="1605842" cy="492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0621" y="28730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522484" y="323700"/>
            <a:ext cx="482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APPLICATION</a:t>
            </a:r>
            <a:endParaRPr lang="en-IN" sz="3600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8" name="Google Shape;8515;p53"/>
          <p:cNvGrpSpPr/>
          <p:nvPr/>
        </p:nvGrpSpPr>
        <p:grpSpPr>
          <a:xfrm rot="5400000">
            <a:off x="-1610326" y="2027946"/>
            <a:ext cx="4833410" cy="1204012"/>
            <a:chOff x="1247650" y="2075423"/>
            <a:chExt cx="6648477" cy="1557238"/>
          </a:xfrm>
        </p:grpSpPr>
        <p:sp>
          <p:nvSpPr>
            <p:cNvPr id="39" name="Google Shape;8516;p53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17;p53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18;p53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19;p53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20;p53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521;p53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060027" y="1191539"/>
            <a:ext cx="68632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It can be used at places where entry is restricted up to a certain age like movie halls, gym, zoo, pubs, swimming pools, playgrounds etc.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/>
                </a:solidFill>
                <a:latin typeface="Fira Sans Condensed Light" panose="020B0604020202020204" charset="0"/>
              </a:rPr>
              <a:t>It can be used by various beauty camera application providers to predict the age and gender and accordingly provide the suggestions. </a:t>
            </a:r>
            <a:endParaRPr lang="en-IN" sz="1600" dirty="0" smtClean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/>
                </a:solidFill>
                <a:latin typeface="Fira Sans Condensed Light" panose="020B0604020202020204" charset="0"/>
              </a:rPr>
              <a:t>Some hospitals have a computer based slip issuing system. The application can be beneficial there for allotting the slip and suggesting doctor based on age and gender of the patient</a:t>
            </a: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.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/>
                </a:solidFill>
                <a:latin typeface="Fira Sans Condensed Light" panose="020B0604020202020204" charset="0"/>
              </a:rPr>
              <a:t>It </a:t>
            </a: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has a great Scope in security systems both at home or professional level.</a:t>
            </a:r>
            <a:endParaRPr lang="en-IN" sz="1600" dirty="0" smtClean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/>
                </a:solidFill>
                <a:latin typeface="Fira Sans Condensed Light" panose="020B0604020202020204" charset="0"/>
              </a:rPr>
              <a:t>It can be used in websites, applications and game for age verification </a:t>
            </a:r>
            <a:r>
              <a:rPr lang="en-IN" sz="1600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process.</a:t>
            </a:r>
            <a:endParaRPr lang="en-IN" sz="1600" dirty="0">
              <a:solidFill>
                <a:schemeClr val="accent4"/>
              </a:solidFill>
              <a:latin typeface="Fira Sans Condensed Light" panose="020B0604020202020204" charset="0"/>
            </a:endParaRPr>
          </a:p>
        </p:txBody>
      </p:sp>
      <p:grpSp>
        <p:nvGrpSpPr>
          <p:cNvPr id="50" name="Google Shape;10602;p58"/>
          <p:cNvGrpSpPr/>
          <p:nvPr/>
        </p:nvGrpSpPr>
        <p:grpSpPr>
          <a:xfrm>
            <a:off x="905147" y="2445989"/>
            <a:ext cx="373627" cy="367925"/>
            <a:chOff x="7964906" y="2434073"/>
            <a:chExt cx="373627" cy="367925"/>
          </a:xfrm>
        </p:grpSpPr>
        <p:sp>
          <p:nvSpPr>
            <p:cNvPr id="51" name="Google Shape;10603;p58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2" name="Google Shape;10604;p58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3" name="Google Shape;10279;p58"/>
          <p:cNvGrpSpPr/>
          <p:nvPr/>
        </p:nvGrpSpPr>
        <p:grpSpPr>
          <a:xfrm>
            <a:off x="904129" y="645257"/>
            <a:ext cx="364135" cy="359930"/>
            <a:chOff x="2174559" y="3356116"/>
            <a:chExt cx="364135" cy="359930"/>
          </a:xfrm>
        </p:grpSpPr>
        <p:sp>
          <p:nvSpPr>
            <p:cNvPr id="54" name="Google Shape;10280;p58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81;p58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1578;p60"/>
          <p:cNvSpPr/>
          <p:nvPr/>
        </p:nvSpPr>
        <p:spPr>
          <a:xfrm>
            <a:off x="6785941" y="3884229"/>
            <a:ext cx="29082" cy="16442"/>
          </a:xfrm>
          <a:custGeom>
            <a:avLst/>
            <a:gdLst/>
            <a:ahLst/>
            <a:cxnLst/>
            <a:rect l="l" t="t" r="r" b="b"/>
            <a:pathLst>
              <a:path w="918" h="519" extrusionOk="0">
                <a:moveTo>
                  <a:pt x="717" y="1"/>
                </a:moveTo>
                <a:cubicBezTo>
                  <a:pt x="701" y="1"/>
                  <a:pt x="684" y="3"/>
                  <a:pt x="668" y="7"/>
                </a:cubicBezTo>
                <a:lnTo>
                  <a:pt x="144" y="185"/>
                </a:lnTo>
                <a:cubicBezTo>
                  <a:pt x="49" y="221"/>
                  <a:pt x="1" y="304"/>
                  <a:pt x="37" y="400"/>
                </a:cubicBezTo>
                <a:cubicBezTo>
                  <a:pt x="61" y="471"/>
                  <a:pt x="120" y="519"/>
                  <a:pt x="191" y="519"/>
                </a:cubicBezTo>
                <a:cubicBezTo>
                  <a:pt x="215" y="519"/>
                  <a:pt x="227" y="519"/>
                  <a:pt x="263" y="495"/>
                </a:cubicBezTo>
                <a:lnTo>
                  <a:pt x="787" y="316"/>
                </a:lnTo>
                <a:cubicBezTo>
                  <a:pt x="870" y="304"/>
                  <a:pt x="918" y="209"/>
                  <a:pt x="882" y="114"/>
                </a:cubicBezTo>
                <a:cubicBezTo>
                  <a:pt x="862" y="45"/>
                  <a:pt x="794" y="1"/>
                  <a:pt x="71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1573;p60"/>
          <p:cNvGrpSpPr/>
          <p:nvPr/>
        </p:nvGrpSpPr>
        <p:grpSpPr>
          <a:xfrm>
            <a:off x="388523" y="1533283"/>
            <a:ext cx="270104" cy="361754"/>
            <a:chOff x="6702211" y="3782599"/>
            <a:chExt cx="270104" cy="361754"/>
          </a:xfrm>
        </p:grpSpPr>
        <p:sp>
          <p:nvSpPr>
            <p:cNvPr id="58" name="Google Shape;11574;p60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575;p60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76;p60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577;p60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78;p60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9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0093;p57"/>
          <p:cNvSpPr/>
          <p:nvPr/>
        </p:nvSpPr>
        <p:spPr>
          <a:xfrm>
            <a:off x="345096" y="336073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FF66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3307;p63"/>
          <p:cNvGrpSpPr/>
          <p:nvPr/>
        </p:nvGrpSpPr>
        <p:grpSpPr>
          <a:xfrm>
            <a:off x="891331" y="4294034"/>
            <a:ext cx="356655" cy="335425"/>
            <a:chOff x="849016" y="2903255"/>
            <a:chExt cx="356655" cy="335425"/>
          </a:xfrm>
        </p:grpSpPr>
        <p:sp>
          <p:nvSpPr>
            <p:cNvPr id="66" name="Google Shape;13308;p63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09;p63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10;p63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11;p63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12;p63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313;p63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314;p63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315;p63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316;p63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317;p63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318;p63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" name="Straight Connector 76"/>
          <p:cNvCxnSpPr/>
          <p:nvPr/>
        </p:nvCxnSpPr>
        <p:spPr>
          <a:xfrm flipH="1" flipV="1">
            <a:off x="2140432" y="624423"/>
            <a:ext cx="1405696" cy="55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318222" y="630010"/>
            <a:ext cx="1605842" cy="492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3682" y="215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0;p25"/>
          <p:cNvSpPr txBox="1">
            <a:spLocks/>
          </p:cNvSpPr>
          <p:nvPr/>
        </p:nvSpPr>
        <p:spPr>
          <a:xfrm>
            <a:off x="3857297" y="708807"/>
            <a:ext cx="5053610" cy="4183762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endParaRPr lang="en-IN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IN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834768" y="2387196"/>
            <a:ext cx="2974427" cy="1108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600" dirty="0" smtClean="0">
                <a:latin typeface="Fira Sans Condensed Light" panose="020B0604020202020204" charset="0"/>
              </a:rPr>
              <a:t>People tend to hide their age. Accessories worn could make it worse to detect the correct age.</a:t>
            </a:r>
            <a:endParaRPr lang="en-IN" sz="1600" dirty="0">
              <a:latin typeface="Fira Sans Condensed Light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20369" y="967120"/>
            <a:ext cx="914399" cy="701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7295" y="211099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76;p30"/>
          <p:cNvSpPr txBox="1">
            <a:spLocks/>
          </p:cNvSpPr>
          <p:nvPr/>
        </p:nvSpPr>
        <p:spPr>
          <a:xfrm>
            <a:off x="4846796" y="2376872"/>
            <a:ext cx="914399" cy="7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5400" dirty="0" smtClean="0"/>
              <a:t>02</a:t>
            </a:r>
            <a:endParaRPr lang="en" sz="5400" dirty="0"/>
          </a:p>
        </p:txBody>
      </p:sp>
      <p:sp>
        <p:nvSpPr>
          <p:cNvPr id="8" name="Google Shape;175;p30"/>
          <p:cNvSpPr txBox="1">
            <a:spLocks/>
          </p:cNvSpPr>
          <p:nvPr/>
        </p:nvSpPr>
        <p:spPr>
          <a:xfrm>
            <a:off x="5761195" y="967120"/>
            <a:ext cx="3048000" cy="95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IN" sz="1800" dirty="0" smtClean="0">
                <a:latin typeface="Fira Sans Condensed Light" panose="020B0604020202020204" charset="0"/>
              </a:rPr>
              <a:t>This is not useful for multiple faces at same time.</a:t>
            </a:r>
            <a:endParaRPr lang="en-IN" sz="1800" dirty="0">
              <a:latin typeface="Fira Sans Condensed Light" panose="020B0604020202020204" charset="0"/>
            </a:endParaRPr>
          </a:p>
        </p:txBody>
      </p:sp>
      <p:cxnSp>
        <p:nvCxnSpPr>
          <p:cNvPr id="9" name="Google Shape;177;p30"/>
          <p:cNvCxnSpPr/>
          <p:nvPr/>
        </p:nvCxnSpPr>
        <p:spPr>
          <a:xfrm rot="10800000" flipH="1">
            <a:off x="5097295" y="3605223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76;p30"/>
          <p:cNvSpPr txBox="1">
            <a:spLocks/>
          </p:cNvSpPr>
          <p:nvPr/>
        </p:nvSpPr>
        <p:spPr>
          <a:xfrm>
            <a:off x="4920369" y="3887692"/>
            <a:ext cx="914399" cy="7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5400" dirty="0" smtClean="0"/>
              <a:t>03</a:t>
            </a:r>
            <a:endParaRPr lang="en" sz="5400" dirty="0"/>
          </a:p>
        </p:txBody>
      </p:sp>
      <p:sp>
        <p:nvSpPr>
          <p:cNvPr id="11" name="Google Shape;175;p30"/>
          <p:cNvSpPr txBox="1">
            <a:spLocks/>
          </p:cNvSpPr>
          <p:nvPr/>
        </p:nvSpPr>
        <p:spPr>
          <a:xfrm>
            <a:off x="5834768" y="4034986"/>
            <a:ext cx="2974427" cy="11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IN" sz="1600" dirty="0" smtClean="0">
                <a:latin typeface="Fira Sans Condensed Light" panose="020B0604020202020204" charset="0"/>
              </a:rPr>
              <a:t>The age detected would be an approx. one.</a:t>
            </a:r>
            <a:endParaRPr lang="en-IN" sz="1600" dirty="0">
              <a:latin typeface="Fira Sans Condensed Light" panose="020B0604020202020204" charset="0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61387" y="75479"/>
            <a:ext cx="4037344" cy="8916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 smtClean="0"/>
              <a:t>LIMITATIONS</a:t>
            </a:r>
            <a:endParaRPr lang="en-IN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/>
          <a:stretch/>
        </p:blipFill>
        <p:spPr>
          <a:xfrm>
            <a:off x="735724" y="1155515"/>
            <a:ext cx="4074286" cy="35718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1307" y="16871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976" y="1329202"/>
            <a:ext cx="3787800" cy="846440"/>
          </a:xfrm>
        </p:spPr>
        <p:txBody>
          <a:bodyPr/>
          <a:lstStyle/>
          <a:p>
            <a:r>
              <a:rPr lang="en-IN" dirty="0"/>
              <a:t>Conclusion: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1656" y="2053691"/>
            <a:ext cx="6064468" cy="1188393"/>
          </a:xfrm>
        </p:spPr>
        <p:txBody>
          <a:bodyPr/>
          <a:lstStyle/>
          <a:p>
            <a:pPr algn="ctr"/>
            <a:r>
              <a:rPr lang="en-IN" sz="1800" dirty="0" smtClean="0"/>
              <a:t>We </a:t>
            </a:r>
            <a:r>
              <a:rPr lang="en-IN" sz="1800" dirty="0"/>
              <a:t>have successfully </a:t>
            </a:r>
            <a:r>
              <a:rPr lang="en-IN" sz="1800" dirty="0" smtClean="0"/>
              <a:t>created an web application for age and gender detection using python.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6529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304800" y="478158"/>
            <a:ext cx="4162096" cy="2274300"/>
          </a:xfrm>
          <a:prstGeom prst="rect">
            <a:avLst/>
          </a:prstGeom>
          <a:ln w="3175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dirty="0" smtClean="0"/>
              <a:t>Our Team</a:t>
            </a:r>
            <a:endParaRPr sz="8000" dirty="0"/>
          </a:p>
        </p:txBody>
      </p:sp>
      <p:sp>
        <p:nvSpPr>
          <p:cNvPr id="2" name="TextBox 1"/>
          <p:cNvSpPr txBox="1"/>
          <p:nvPr/>
        </p:nvSpPr>
        <p:spPr>
          <a:xfrm>
            <a:off x="499241" y="2498153"/>
            <a:ext cx="3773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accent4"/>
                </a:solidFill>
                <a:latin typeface="Fira Sans Condensed" panose="020B0604020202020204" charset="0"/>
              </a:rPr>
              <a:t>Raj Kumar                         1605310030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4"/>
                </a:solidFill>
                <a:latin typeface="Fira Sans Condensed" panose="020B0604020202020204" charset="0"/>
              </a:rPr>
              <a:t>N</a:t>
            </a:r>
            <a:r>
              <a:rPr lang="en-IN" sz="1800" dirty="0" smtClean="0">
                <a:solidFill>
                  <a:schemeClr val="accent4"/>
                </a:solidFill>
                <a:latin typeface="Fira Sans Condensed" panose="020B0604020202020204" charset="0"/>
              </a:rPr>
              <a:t>isha                                 1605310025</a:t>
            </a:r>
          </a:p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accent4"/>
                </a:solidFill>
                <a:latin typeface="Fira Sans Condensed" panose="020B0604020202020204" charset="0"/>
              </a:rPr>
              <a:t>Rohit Kumar Patel            1605310033</a:t>
            </a:r>
            <a:endParaRPr lang="en-IN" sz="1800" dirty="0">
              <a:solidFill>
                <a:schemeClr val="accent4"/>
              </a:solidFill>
              <a:latin typeface="Fira Sans Condensed" panose="020B0604020202020204" charset="0"/>
            </a:endParaRPr>
          </a:p>
        </p:txBody>
      </p:sp>
      <p:pic>
        <p:nvPicPr>
          <p:cNvPr id="4098" name="Picture 2" descr="How to Build a Software Development Team and Set Efficient Team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34" y="818555"/>
            <a:ext cx="4141075" cy="3867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659117" y="2625305"/>
            <a:ext cx="10510" cy="108452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Google Shape;10875;p59"/>
          <p:cNvSpPr/>
          <p:nvPr/>
        </p:nvSpPr>
        <p:spPr>
          <a:xfrm>
            <a:off x="2095734" y="818555"/>
            <a:ext cx="394152" cy="361529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THANK YOU</a:t>
            </a:r>
            <a:endParaRPr lang="en-I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1945" y="30151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17987" y="1050955"/>
            <a:ext cx="4419806" cy="3317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 smtClean="0">
                <a:latin typeface="Rajdhani"/>
                <a:ea typeface="Rajdhani"/>
                <a:cs typeface="Rajdhani"/>
                <a:sym typeface="Rajdhani"/>
              </a:rPr>
              <a:t>AGE &amp; </a:t>
            </a:r>
            <a:br>
              <a:rPr lang="en-IN" sz="6600" dirty="0" smtClean="0">
                <a:latin typeface="Rajdhani"/>
                <a:ea typeface="Rajdhani"/>
                <a:cs typeface="Rajdhani"/>
                <a:sym typeface="Rajdhani"/>
              </a:rPr>
            </a:br>
            <a:r>
              <a:rPr lang="en-IN" sz="6600" dirty="0" smtClean="0">
                <a:latin typeface="Rajdhani"/>
                <a:ea typeface="Rajdhani"/>
                <a:cs typeface="Rajdhani"/>
                <a:sym typeface="Rajdhani"/>
              </a:rPr>
              <a:t>GENDER PREDICTION</a:t>
            </a:r>
            <a:endParaRPr sz="66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6">
            <a:alphaModFix/>
          </a:blip>
          <a:srcRect l="6664" t="4858" r="6220" b="5495"/>
          <a:stretch/>
        </p:blipFill>
        <p:spPr>
          <a:xfrm>
            <a:off x="4277277" y="457591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4193" y="15279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37996" y="1889183"/>
            <a:ext cx="2915158" cy="101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Content</a:t>
            </a:r>
            <a:endParaRPr sz="60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8"/>
          <p:cNvSpPr txBox="1"/>
          <p:nvPr/>
        </p:nvSpPr>
        <p:spPr>
          <a:xfrm>
            <a:off x="3861654" y="1018010"/>
            <a:ext cx="213762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STATEMENT OF PROBLEM</a:t>
            </a:r>
            <a:endParaRPr lang="en-IN"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6342354" y="1332197"/>
            <a:ext cx="18506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TERMINOLOGIES</a:t>
            </a:r>
            <a:endParaRPr lang="en-IN"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897447" y="178481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METHODOLOGY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35582" y="311291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APPLICATIONS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3" name="Google Shape;153;p28"/>
          <p:cNvCxnSpPr/>
          <p:nvPr/>
        </p:nvCxnSpPr>
        <p:spPr>
          <a:xfrm>
            <a:off x="6133854" y="1676654"/>
            <a:ext cx="226347" cy="558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5923229" y="209801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/>
          <p:nvPr/>
        </p:nvCxnSpPr>
        <p:spPr>
          <a:xfrm rot="10800000" flipH="1">
            <a:off x="5923229" y="3402974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52;p28"/>
          <p:cNvCxnSpPr/>
          <p:nvPr/>
        </p:nvCxnSpPr>
        <p:spPr>
          <a:xfrm>
            <a:off x="6133854" y="101436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52;p28"/>
          <p:cNvCxnSpPr/>
          <p:nvPr/>
        </p:nvCxnSpPr>
        <p:spPr>
          <a:xfrm>
            <a:off x="6151750" y="384067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45;p28"/>
          <p:cNvSpPr txBox="1"/>
          <p:nvPr/>
        </p:nvSpPr>
        <p:spPr>
          <a:xfrm>
            <a:off x="6351303" y="697153"/>
            <a:ext cx="1335617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OBJECTIVE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" name="Google Shape;152;p28"/>
          <p:cNvCxnSpPr/>
          <p:nvPr/>
        </p:nvCxnSpPr>
        <p:spPr>
          <a:xfrm>
            <a:off x="5925354" y="1312472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54;p28"/>
          <p:cNvCxnSpPr/>
          <p:nvPr/>
        </p:nvCxnSpPr>
        <p:spPr>
          <a:xfrm>
            <a:off x="6142777" y="239767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50;p28"/>
          <p:cNvSpPr txBox="1"/>
          <p:nvPr/>
        </p:nvSpPr>
        <p:spPr>
          <a:xfrm>
            <a:off x="6342354" y="2067646"/>
            <a:ext cx="163120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TECHNOLOGY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" name="Google Shape;151;p28"/>
          <p:cNvSpPr txBox="1"/>
          <p:nvPr/>
        </p:nvSpPr>
        <p:spPr>
          <a:xfrm>
            <a:off x="6360201" y="3527470"/>
            <a:ext cx="163120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LIMITATIONS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0" name="Google Shape;152;p28"/>
          <p:cNvCxnSpPr/>
          <p:nvPr/>
        </p:nvCxnSpPr>
        <p:spPr>
          <a:xfrm>
            <a:off x="5942422" y="4216221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51;p28"/>
          <p:cNvSpPr txBox="1"/>
          <p:nvPr/>
        </p:nvSpPr>
        <p:spPr>
          <a:xfrm>
            <a:off x="3897447" y="3903021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" name="Google Shape;151;p28"/>
          <p:cNvSpPr txBox="1"/>
          <p:nvPr/>
        </p:nvSpPr>
        <p:spPr>
          <a:xfrm>
            <a:off x="3887671" y="246778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PROJECT VIEW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2" name="Google Shape;154;p28"/>
          <p:cNvCxnSpPr>
            <a:stCxn id="21" idx="3"/>
          </p:cNvCxnSpPr>
          <p:nvPr/>
        </p:nvCxnSpPr>
        <p:spPr>
          <a:xfrm>
            <a:off x="5951371" y="2780980"/>
            <a:ext cx="190603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54;p28"/>
          <p:cNvCxnSpPr/>
          <p:nvPr/>
        </p:nvCxnSpPr>
        <p:spPr>
          <a:xfrm>
            <a:off x="6142802" y="3094180"/>
            <a:ext cx="190603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51;p28"/>
          <p:cNvSpPr txBox="1"/>
          <p:nvPr/>
        </p:nvSpPr>
        <p:spPr>
          <a:xfrm>
            <a:off x="6304219" y="2746773"/>
            <a:ext cx="200946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SCOPE IN FUTURE</a:t>
            </a:r>
            <a:endParaRPr sz="2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9808" y="1891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13" y="0"/>
            <a:ext cx="2086184" cy="2536145"/>
          </a:xfrm>
          <a:prstGeom prst="rect">
            <a:avLst/>
          </a:prstGeom>
        </p:spPr>
      </p:pic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760370" y="2132056"/>
            <a:ext cx="2853273" cy="1035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OBJECTIVE</a:t>
            </a:r>
            <a:endParaRPr lang="en-IN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040524" y="1856590"/>
            <a:ext cx="4425556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sz="1600" dirty="0">
                <a:latin typeface="Fira Sans Condensed" panose="020B0604020202020204" charset="0"/>
              </a:rPr>
              <a:t>The </a:t>
            </a:r>
            <a:r>
              <a:rPr lang="en-IN" sz="1600" dirty="0" smtClean="0">
                <a:latin typeface="Fira Sans Condensed" panose="020B0604020202020204" charset="0"/>
              </a:rPr>
              <a:t>objective of this project is to built </a:t>
            </a:r>
            <a:r>
              <a:rPr lang="en-IN" sz="1600" dirty="0">
                <a:latin typeface="Fira Sans Condensed" panose="020B0604020202020204" charset="0"/>
              </a:rPr>
              <a:t>a predictive app which predicts the gender and </a:t>
            </a:r>
            <a:r>
              <a:rPr lang="en-IN" sz="1600" dirty="0" smtClean="0">
                <a:latin typeface="Fira Sans Condensed" panose="020B0604020202020204" charset="0"/>
              </a:rPr>
              <a:t>age </a:t>
            </a:r>
            <a:r>
              <a:rPr lang="en-IN" sz="1600" dirty="0">
                <a:latin typeface="Fira Sans Condensed" panose="020B0604020202020204" charset="0"/>
              </a:rPr>
              <a:t>of a person by just capturing its face or a picture using deep learning.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Fira Sans Condensed" panose="020B0604020202020204" charset="0"/>
            </a:endParaRPr>
          </a:p>
        </p:txBody>
      </p:sp>
      <p:cxnSp>
        <p:nvCxnSpPr>
          <p:cNvPr id="137" name="Google Shape;137;p27"/>
          <p:cNvCxnSpPr/>
          <p:nvPr/>
        </p:nvCxnSpPr>
        <p:spPr>
          <a:xfrm>
            <a:off x="5632267" y="2200764"/>
            <a:ext cx="13190" cy="96662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6538" y="2065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59385" y="151329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 smtClean="0">
                <a:solidFill>
                  <a:schemeClr val="accent4"/>
                </a:solidFill>
                <a:latin typeface="Fira Sans Condensed" panose="020B0604020202020204" charset="0"/>
              </a:rPr>
              <a:t>RIGID ANATOMY</a:t>
            </a:r>
            <a:endParaRPr lang="en-IN" dirty="0">
              <a:solidFill>
                <a:schemeClr val="accent4"/>
              </a:solidFill>
              <a:latin typeface="Fira Sans Condensed" panose="020B0604020202020204" charset="0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70135" y="1888142"/>
            <a:ext cx="2339100" cy="1127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IN" dirty="0" smtClean="0">
                <a:solidFill>
                  <a:schemeClr val="accent4"/>
                </a:solidFill>
                <a:latin typeface="Fira Sans Condensed Light" panose="020B0604020202020204" charset="0"/>
              </a:rPr>
              <a:t>All faces have the approx. same structure challenging to recognize</a:t>
            </a:r>
            <a:endParaRPr dirty="0">
              <a:solidFill>
                <a:schemeClr val="accent4"/>
              </a:solidFill>
              <a:latin typeface="Fira Sans Condensed Light" panose="020B0604020202020204" charset="0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550725" y="150654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ACCESSORIES</a:t>
            </a:r>
            <a:endParaRPr lang="en-IN"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495929" y="1789558"/>
            <a:ext cx="2448692" cy="824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A</a:t>
            </a:r>
            <a:r>
              <a:rPr lang="en-IN" dirty="0" smtClean="0"/>
              <a:t>rtificial </a:t>
            </a:r>
            <a:r>
              <a:rPr lang="en-IN" dirty="0"/>
              <a:t>A</a:t>
            </a:r>
            <a:r>
              <a:rPr lang="en-IN" dirty="0" smtClean="0"/>
              <a:t>ccessories, Makeup,</a:t>
            </a:r>
            <a:r>
              <a:rPr lang="en-IN" dirty="0"/>
              <a:t> </a:t>
            </a:r>
            <a:r>
              <a:rPr lang="en-IN" dirty="0" smtClean="0"/>
              <a:t>Spectacles, Goggles, Hats and Caps etc.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3497989" y="2906893"/>
            <a:ext cx="2339100" cy="331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 smtClean="0">
                <a:solidFill>
                  <a:schemeClr val="accent4"/>
                </a:solidFill>
                <a:latin typeface="Fira Sans Condensed" panose="020B0604020202020204" charset="0"/>
              </a:rPr>
              <a:t>EDITED IMAGES</a:t>
            </a:r>
            <a:br>
              <a:rPr lang="en-IN" dirty="0" smtClean="0">
                <a:solidFill>
                  <a:schemeClr val="accent4"/>
                </a:solidFill>
                <a:latin typeface="Fira Sans Condensed" panose="020B0604020202020204" charset="0"/>
              </a:rPr>
            </a:br>
            <a:endParaRPr lang="en-IN" dirty="0">
              <a:solidFill>
                <a:schemeClr val="accent4"/>
              </a:solidFill>
              <a:latin typeface="Fira Sans Condensed" panose="020B0604020202020204" charset="0"/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3497295" y="2995552"/>
            <a:ext cx="2658201" cy="656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Different filters poses and features editing can affect the result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997257" y="3986765"/>
            <a:ext cx="2728115" cy="401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 FACTORS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033953" y="4224960"/>
            <a:ext cx="2623011" cy="630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/>
              <a:t>Medical problems, Harsh working conditions, plastic surgeries 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728659" y="294744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41694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200134" y="40581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754150" y="17704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3328659" y="281682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430426" y="167150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44045" y="400943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 flipH="1">
            <a:off x="837041" y="1666013"/>
            <a:ext cx="8869" cy="63609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0" name="Google Shape;12304;p61"/>
          <p:cNvGrpSpPr/>
          <p:nvPr/>
        </p:nvGrpSpPr>
        <p:grpSpPr>
          <a:xfrm>
            <a:off x="7473802" y="1592618"/>
            <a:ext cx="525615" cy="342180"/>
            <a:chOff x="5326878" y="1980358"/>
            <a:chExt cx="350332" cy="346229"/>
          </a:xfrm>
        </p:grpSpPr>
        <p:sp>
          <p:nvSpPr>
            <p:cNvPr id="31" name="Google Shape;12305;p61"/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06;p61"/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07;p61"/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08;p61"/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2310;p61"/>
          <p:cNvGrpSpPr/>
          <p:nvPr/>
        </p:nvGrpSpPr>
        <p:grpSpPr>
          <a:xfrm>
            <a:off x="5569972" y="2834698"/>
            <a:ext cx="435752" cy="328094"/>
            <a:chOff x="4883835" y="1992571"/>
            <a:chExt cx="350300" cy="323043"/>
          </a:xfrm>
        </p:grpSpPr>
        <p:sp>
          <p:nvSpPr>
            <p:cNvPr id="36" name="Google Shape;12311;p61"/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12312;p61"/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12313;p61"/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12314;p61"/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12315;p61"/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12316;p61"/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2" name="Google Shape;12420;p61"/>
          <p:cNvGrpSpPr/>
          <p:nvPr/>
        </p:nvGrpSpPr>
        <p:grpSpPr>
          <a:xfrm>
            <a:off x="3094078" y="1498304"/>
            <a:ext cx="479440" cy="436494"/>
            <a:chOff x="7964753" y="2470823"/>
            <a:chExt cx="362068" cy="258670"/>
          </a:xfrm>
        </p:grpSpPr>
        <p:sp>
          <p:nvSpPr>
            <p:cNvPr id="43" name="Google Shape;12421;p61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22;p61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23;p61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24;p61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25;p61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26;p61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27;p61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28;p61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29;p61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425;p60"/>
          <p:cNvGrpSpPr/>
          <p:nvPr/>
        </p:nvGrpSpPr>
        <p:grpSpPr>
          <a:xfrm>
            <a:off x="8509583" y="4076072"/>
            <a:ext cx="305696" cy="275761"/>
            <a:chOff x="2214042" y="3810509"/>
            <a:chExt cx="368153" cy="311193"/>
          </a:xfrm>
        </p:grpSpPr>
        <p:sp>
          <p:nvSpPr>
            <p:cNvPr id="53" name="Google Shape;11426;p60"/>
            <p:cNvSpPr/>
            <p:nvPr/>
          </p:nvSpPr>
          <p:spPr>
            <a:xfrm>
              <a:off x="2214042" y="3810509"/>
              <a:ext cx="368153" cy="311193"/>
            </a:xfrm>
            <a:custGeom>
              <a:avLst/>
              <a:gdLst/>
              <a:ahLst/>
              <a:cxnLst/>
              <a:rect l="l" t="t" r="r" b="b"/>
              <a:pathLst>
                <a:path w="11621" h="9823" extrusionOk="0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7;p60"/>
            <p:cNvSpPr/>
            <p:nvPr/>
          </p:nvSpPr>
          <p:spPr>
            <a:xfrm>
              <a:off x="2451674" y="3927060"/>
              <a:ext cx="70932" cy="32092"/>
            </a:xfrm>
            <a:custGeom>
              <a:avLst/>
              <a:gdLst/>
              <a:ahLst/>
              <a:cxnLst/>
              <a:rect l="l" t="t" r="r" b="b"/>
              <a:pathLst>
                <a:path w="2239" h="1013" extrusionOk="0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47390" y="385861"/>
            <a:ext cx="543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4"/>
                </a:solidFill>
                <a:latin typeface="Fira Sans Condensed" panose="020B0604020202020204" charset="0"/>
              </a:rPr>
              <a:t>STATEMENT PROBLEM</a:t>
            </a:r>
            <a:endParaRPr lang="en-IN" sz="3200" b="1" dirty="0">
              <a:solidFill>
                <a:schemeClr val="accent4"/>
              </a:solidFill>
              <a:latin typeface="Fira Sans Condensed" panose="020B0604020202020204" charset="0"/>
            </a:endParaRPr>
          </a:p>
        </p:txBody>
      </p:sp>
      <p:cxnSp>
        <p:nvCxnSpPr>
          <p:cNvPr id="16" name="Straight Connector 15"/>
          <p:cNvCxnSpPr>
            <a:stCxn id="14" idx="1"/>
          </p:cNvCxnSpPr>
          <p:nvPr/>
        </p:nvCxnSpPr>
        <p:spPr>
          <a:xfrm flipH="1" flipV="1">
            <a:off x="741694" y="672662"/>
            <a:ext cx="1405696" cy="55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/>
        </p:nvCxnSpPr>
        <p:spPr>
          <a:xfrm flipH="1">
            <a:off x="5976004" y="678249"/>
            <a:ext cx="1605842" cy="492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Google Shape;129;p26"/>
          <p:cNvCxnSpPr/>
          <p:nvPr/>
        </p:nvCxnSpPr>
        <p:spPr>
          <a:xfrm>
            <a:off x="1469694" y="4185124"/>
            <a:ext cx="0" cy="62856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" name="Google Shape;125;p26"/>
          <p:cNvSpPr txBox="1">
            <a:spLocks/>
          </p:cNvSpPr>
          <p:nvPr/>
        </p:nvSpPr>
        <p:spPr>
          <a:xfrm>
            <a:off x="796945" y="4185124"/>
            <a:ext cx="600000" cy="5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1585540" y="4083457"/>
            <a:ext cx="207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GENITICS</a:t>
            </a:r>
            <a:endParaRPr lang="en-IN" sz="2400" b="1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58" name="Google Shape;120;p26"/>
          <p:cNvSpPr txBox="1">
            <a:spLocks/>
          </p:cNvSpPr>
          <p:nvPr/>
        </p:nvSpPr>
        <p:spPr>
          <a:xfrm>
            <a:off x="1455278" y="4436973"/>
            <a:ext cx="2417297" cy="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IN" dirty="0" smtClean="0"/>
              <a:t>Some people get old faster.</a:t>
            </a:r>
            <a:endParaRPr lang="en-IN" dirty="0"/>
          </a:p>
        </p:txBody>
      </p:sp>
      <p:grpSp>
        <p:nvGrpSpPr>
          <p:cNvPr id="59" name="Google Shape;11766;p60"/>
          <p:cNvGrpSpPr/>
          <p:nvPr/>
        </p:nvGrpSpPr>
        <p:grpSpPr>
          <a:xfrm>
            <a:off x="2874826" y="4019918"/>
            <a:ext cx="416465" cy="423331"/>
            <a:chOff x="5807156" y="2881113"/>
            <a:chExt cx="261043" cy="348163"/>
          </a:xfrm>
        </p:grpSpPr>
        <p:sp>
          <p:nvSpPr>
            <p:cNvPr id="60" name="Google Shape;11767;p60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68;p60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69;p60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770;p60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771;p60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6209" y="36103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628633" y="6341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TERMINOLOGIES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327152" y="3744228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/>
              <a:t>Provides the computer ability to see.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567094" y="3705729"/>
            <a:ext cx="1977967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IN" dirty="0">
                <a:latin typeface="Fira Sans Condensed Light" panose="020B0604020202020204" charset="0"/>
              </a:rPr>
              <a:t> </a:t>
            </a:r>
            <a:r>
              <a:rPr lang="en-IN" dirty="0" smtClean="0">
                <a:latin typeface="Fira Sans Condensed Light" panose="020B0604020202020204" charset="0"/>
              </a:rPr>
              <a:t>Commonly </a:t>
            </a:r>
            <a:r>
              <a:rPr lang="en-IN" dirty="0">
                <a:latin typeface="Fira Sans Condensed Light" panose="020B0604020202020204" charset="0"/>
              </a:rPr>
              <a:t>applied </a:t>
            </a:r>
            <a:r>
              <a:rPr lang="en-IN" dirty="0" smtClean="0">
                <a:latin typeface="Fira Sans Condensed Light" panose="020B0604020202020204" charset="0"/>
              </a:rPr>
              <a:t>for analysing </a:t>
            </a:r>
            <a:r>
              <a:rPr lang="en-IN" dirty="0">
                <a:latin typeface="Fira Sans Condensed Light" panose="020B0604020202020204" charset="0"/>
              </a:rPr>
              <a:t>visual </a:t>
            </a:r>
            <a:r>
              <a:rPr lang="en-IN" dirty="0" smtClean="0">
                <a:latin typeface="Fira Sans Condensed Light" panose="020B0604020202020204" charset="0"/>
              </a:rPr>
              <a:t>imagery.</a:t>
            </a:r>
            <a:endParaRPr dirty="0">
              <a:latin typeface="Fira Sans Condensed Light" panose="020B0604020202020204" charset="0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4480633" y="3928466"/>
            <a:ext cx="1927358" cy="863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IN" dirty="0">
                <a:latin typeface="Fira Sans Condensed Light" panose="020B0604020202020204" charset="0"/>
              </a:rPr>
              <a:t>F</a:t>
            </a:r>
            <a:r>
              <a:rPr lang="en-IN" dirty="0" smtClean="0">
                <a:latin typeface="Fira Sans Condensed Light" panose="020B0604020202020204" charset="0"/>
              </a:rPr>
              <a:t>or </a:t>
            </a:r>
            <a:r>
              <a:rPr lang="en-IN" dirty="0">
                <a:latin typeface="Fira Sans Condensed Light" panose="020B0604020202020204" charset="0"/>
              </a:rPr>
              <a:t>processing real-time image and video.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457502" y="2617338"/>
            <a:ext cx="1800000" cy="769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 smtClean="0"/>
              <a:t>Computer vision</a:t>
            </a:r>
            <a:endParaRPr sz="2000"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581233" y="2629934"/>
            <a:ext cx="1963828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smtClean="0"/>
              <a:t>CNN</a:t>
            </a:r>
            <a:endParaRPr sz="2400"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4541328" y="2636152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OpenCV</a:t>
            </a:r>
            <a:endParaRPr dirty="0"/>
          </a:p>
        </p:txBody>
      </p:sp>
      <p:cxnSp>
        <p:nvCxnSpPr>
          <p:cNvPr id="167" name="Google Shape;167;p29"/>
          <p:cNvCxnSpPr>
            <a:stCxn id="161" idx="0"/>
            <a:endCxn id="164" idx="2"/>
          </p:cNvCxnSpPr>
          <p:nvPr/>
        </p:nvCxnSpPr>
        <p:spPr>
          <a:xfrm flipV="1">
            <a:off x="1357502" y="3386418"/>
            <a:ext cx="0" cy="35781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/>
          <p:nvPr/>
        </p:nvCxnSpPr>
        <p:spPr>
          <a:xfrm flipH="1">
            <a:off x="3366203" y="3331927"/>
            <a:ext cx="6286" cy="37380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/>
          <p:nvPr/>
        </p:nvCxnSpPr>
        <p:spPr>
          <a:xfrm rot="10800000">
            <a:off x="7572796" y="3348898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2529757" y="2784623"/>
            <a:ext cx="1675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Deep learning</a:t>
            </a:r>
            <a:endParaRPr lang="en-IN" sz="20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35" name="Google Shape;168;p29"/>
          <p:cNvCxnSpPr/>
          <p:nvPr/>
        </p:nvCxnSpPr>
        <p:spPr>
          <a:xfrm flipH="1">
            <a:off x="5340045" y="3337603"/>
            <a:ext cx="11608" cy="36510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0" name="Google Shape;9956;p57"/>
          <p:cNvGrpSpPr/>
          <p:nvPr/>
        </p:nvGrpSpPr>
        <p:grpSpPr>
          <a:xfrm>
            <a:off x="5055694" y="2288707"/>
            <a:ext cx="491207" cy="379832"/>
            <a:chOff x="3588440" y="3258368"/>
            <a:chExt cx="364484" cy="262423"/>
          </a:xfrm>
        </p:grpSpPr>
        <p:sp>
          <p:nvSpPr>
            <p:cNvPr id="61" name="Google Shape;9957;p57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58;p57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59;p57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60;p57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61;p57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62;p57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836037" y="3940178"/>
            <a:ext cx="1500005" cy="76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2260918" y="3845081"/>
            <a:ext cx="22804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/>
                </a:solidFill>
                <a:latin typeface="Fira Sans Condensed Light" panose="020B0604020202020204" charset="0"/>
              </a:rPr>
              <a:t> </a:t>
            </a:r>
            <a:r>
              <a:rPr lang="en-IN" dirty="0" smtClean="0">
                <a:solidFill>
                  <a:schemeClr val="tx2"/>
                </a:solidFill>
                <a:latin typeface="Fira Sans Condensed Light" panose="020B0604020202020204" charset="0"/>
              </a:rPr>
              <a:t>Subset </a:t>
            </a:r>
            <a:r>
              <a:rPr lang="en-IN" dirty="0">
                <a:solidFill>
                  <a:schemeClr val="tx2"/>
                </a:solidFill>
                <a:latin typeface="Fira Sans Condensed Light" panose="020B0604020202020204" charset="0"/>
              </a:rPr>
              <a:t>of machine learning in artificial intelligence (AI)</a:t>
            </a:r>
          </a:p>
        </p:txBody>
      </p:sp>
      <p:pic>
        <p:nvPicPr>
          <p:cNvPr id="329" name="Google Shape;17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903" y="2134037"/>
            <a:ext cx="982360" cy="580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9126;p55"/>
          <p:cNvGrpSpPr/>
          <p:nvPr/>
        </p:nvGrpSpPr>
        <p:grpSpPr>
          <a:xfrm>
            <a:off x="7245853" y="2263636"/>
            <a:ext cx="620448" cy="458037"/>
            <a:chOff x="7608988" y="2093194"/>
            <a:chExt cx="817276" cy="672147"/>
          </a:xfrm>
        </p:grpSpPr>
        <p:cxnSp>
          <p:nvCxnSpPr>
            <p:cNvPr id="331" name="Google Shape;9127;p55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9128;p55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9129;p55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9130;p55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9131;p55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9132;p55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7" name="Google Shape;9133;p55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338" name="Google Shape;9134;p55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47" name="Google Shape;9135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9136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9137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9138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9139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9140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9141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9142;p55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40" name="Google Shape;9143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9144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9145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9146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9147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9148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9149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354" name="Straight Connector 353"/>
          <p:cNvCxnSpPr/>
          <p:nvPr/>
        </p:nvCxnSpPr>
        <p:spPr>
          <a:xfrm flipH="1" flipV="1">
            <a:off x="1146287" y="933394"/>
            <a:ext cx="1821558" cy="964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5942273" y="938980"/>
            <a:ext cx="2044166" cy="2224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56" name="Google Shape;9850;p57"/>
          <p:cNvGrpSpPr/>
          <p:nvPr/>
        </p:nvGrpSpPr>
        <p:grpSpPr>
          <a:xfrm>
            <a:off x="818210" y="2358773"/>
            <a:ext cx="793780" cy="425850"/>
            <a:chOff x="7989683" y="2350207"/>
            <a:chExt cx="332761" cy="234066"/>
          </a:xfrm>
          <a:solidFill>
            <a:schemeClr val="accent4">
              <a:lumMod val="90000"/>
            </a:schemeClr>
          </a:solidFill>
        </p:grpSpPr>
        <p:sp>
          <p:nvSpPr>
            <p:cNvPr id="357" name="Google Shape;9851;p57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852;p57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853;p57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854;p57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855;p57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856;p57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3135" y="46611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436252"/>
            <a:ext cx="7704000" cy="572700"/>
          </a:xfrm>
        </p:spPr>
        <p:txBody>
          <a:bodyPr/>
          <a:lstStyle/>
          <a:p>
            <a:r>
              <a:rPr lang="en-IN" sz="3600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APPROACH</a:t>
            </a:r>
            <a:endParaRPr lang="en-IN" sz="3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19996832"/>
              </p:ext>
            </p:extLst>
          </p:nvPr>
        </p:nvGraphicFramePr>
        <p:xfrm>
          <a:off x="337682" y="1082525"/>
          <a:ext cx="8468836" cy="2417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00" y="3262819"/>
            <a:ext cx="2622189" cy="1609725"/>
          </a:xfrm>
          <a:prstGeom prst="rect">
            <a:avLst/>
          </a:prstGeom>
        </p:spPr>
      </p:pic>
      <p:pic>
        <p:nvPicPr>
          <p:cNvPr id="2052" name="Picture 4" descr="Face Recognition using Python and OpenCV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7924" y="3262819"/>
            <a:ext cx="1542586" cy="17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 flipH="1" flipV="1">
            <a:off x="1345983" y="765229"/>
            <a:ext cx="1821558" cy="964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41969" y="770815"/>
            <a:ext cx="2044166" cy="2224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25710" y="10089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7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594310" y="262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600" dirty="0"/>
              <a:t>Convolution Neural Network</a:t>
            </a:r>
            <a:br>
              <a:rPr lang="en-IN" sz="3600" dirty="0"/>
            </a:br>
            <a:endParaRPr lang="en-IN" sz="36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95039" y="1037628"/>
            <a:ext cx="8898325" cy="3751764"/>
          </a:xfrm>
          <a:prstGeom prst="rect">
            <a:avLst/>
          </a:prstGeom>
          <a:solidFill>
            <a:srgbClr val="006666">
              <a:alpha val="56471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1032" name="Picture 8" descr="Screenplay Review – Just a Girl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5" y="2053528"/>
            <a:ext cx="1246162" cy="132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01" y="1528070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87" y="16788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87" y="18312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7" y="19836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9802" y="14566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2202" y="16090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4602" y="17614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7002" y="19138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9402" y="20662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91802" y="22186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Screenplay Review – Just a Girl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4202" y="2371084"/>
            <a:ext cx="537760" cy="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87" y="21360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87" y="22884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Screenplay Review – Just a Girl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87" y="2440829"/>
            <a:ext cx="1172002" cy="12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323097" y="1821021"/>
            <a:ext cx="357363" cy="36697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5361231" y="2380518"/>
            <a:ext cx="357363" cy="3854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5362674" y="2997952"/>
            <a:ext cx="357363" cy="3854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5410680" y="3651133"/>
            <a:ext cx="357363" cy="3854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6210948" y="1371828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025852" y="1167459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6210949" y="1995280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227016" y="2691735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6247729" y="3305802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6247728" y="3940631"/>
            <a:ext cx="357363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7037282" y="1790911"/>
            <a:ext cx="356705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7055415" y="2425174"/>
            <a:ext cx="356705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7044550" y="3160672"/>
            <a:ext cx="356705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/>
          <p:cNvSpPr/>
          <p:nvPr/>
        </p:nvSpPr>
        <p:spPr>
          <a:xfrm>
            <a:off x="7026181" y="3739826"/>
            <a:ext cx="356705" cy="38543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/>
          <p:cNvSpPr/>
          <p:nvPr/>
        </p:nvSpPr>
        <p:spPr>
          <a:xfrm>
            <a:off x="7764193" y="1552894"/>
            <a:ext cx="357363" cy="36697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7804111" y="2256291"/>
            <a:ext cx="357363" cy="3854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/>
          <p:cNvSpPr/>
          <p:nvPr/>
        </p:nvSpPr>
        <p:spPr>
          <a:xfrm>
            <a:off x="7782330" y="2917596"/>
            <a:ext cx="357363" cy="3191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/>
          <p:cNvSpPr/>
          <p:nvPr/>
        </p:nvSpPr>
        <p:spPr>
          <a:xfrm>
            <a:off x="7767079" y="3581458"/>
            <a:ext cx="357363" cy="3854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/>
          <p:cNvCxnSpPr>
            <a:stCxn id="4" idx="6"/>
            <a:endCxn id="38" idx="3"/>
          </p:cNvCxnSpPr>
          <p:nvPr/>
        </p:nvCxnSpPr>
        <p:spPr>
          <a:xfrm flipV="1">
            <a:off x="5680460" y="1700817"/>
            <a:ext cx="582823" cy="30369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" idx="6"/>
            <a:endCxn id="40" idx="2"/>
          </p:cNvCxnSpPr>
          <p:nvPr/>
        </p:nvCxnSpPr>
        <p:spPr>
          <a:xfrm>
            <a:off x="5680460" y="2004509"/>
            <a:ext cx="530489" cy="18348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40" idx="3"/>
          </p:cNvCxnSpPr>
          <p:nvPr/>
        </p:nvCxnSpPr>
        <p:spPr>
          <a:xfrm flipV="1">
            <a:off x="5698278" y="2324269"/>
            <a:ext cx="565006" cy="24368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2" idx="2"/>
          </p:cNvCxnSpPr>
          <p:nvPr/>
        </p:nvCxnSpPr>
        <p:spPr>
          <a:xfrm>
            <a:off x="5695125" y="3231386"/>
            <a:ext cx="552604" cy="2671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1" idx="2"/>
          </p:cNvCxnSpPr>
          <p:nvPr/>
        </p:nvCxnSpPr>
        <p:spPr>
          <a:xfrm flipV="1">
            <a:off x="5687443" y="2884453"/>
            <a:ext cx="539573" cy="26795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35" idx="6"/>
            <a:endCxn id="42" idx="1"/>
          </p:cNvCxnSpPr>
          <p:nvPr/>
        </p:nvCxnSpPr>
        <p:spPr>
          <a:xfrm>
            <a:off x="5718594" y="2573236"/>
            <a:ext cx="581470" cy="7890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4" idx="5"/>
            <a:endCxn id="42" idx="1"/>
          </p:cNvCxnSpPr>
          <p:nvPr/>
        </p:nvCxnSpPr>
        <p:spPr>
          <a:xfrm>
            <a:off x="5628125" y="2134255"/>
            <a:ext cx="671939" cy="122799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37" idx="7"/>
            <a:endCxn id="42" idx="2"/>
          </p:cNvCxnSpPr>
          <p:nvPr/>
        </p:nvCxnSpPr>
        <p:spPr>
          <a:xfrm flipV="1">
            <a:off x="5715708" y="3498520"/>
            <a:ext cx="532021" cy="20905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37" idx="7"/>
            <a:endCxn id="43" idx="0"/>
          </p:cNvCxnSpPr>
          <p:nvPr/>
        </p:nvCxnSpPr>
        <p:spPr>
          <a:xfrm>
            <a:off x="5715708" y="3707579"/>
            <a:ext cx="710702" cy="23305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36" idx="6"/>
            <a:endCxn id="43" idx="1"/>
          </p:cNvCxnSpPr>
          <p:nvPr/>
        </p:nvCxnSpPr>
        <p:spPr>
          <a:xfrm>
            <a:off x="5720037" y="3190670"/>
            <a:ext cx="580026" cy="80640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4" idx="5"/>
            <a:endCxn id="41" idx="0"/>
          </p:cNvCxnSpPr>
          <p:nvPr/>
        </p:nvCxnSpPr>
        <p:spPr>
          <a:xfrm>
            <a:off x="5628125" y="2134255"/>
            <a:ext cx="777573" cy="5574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38" idx="3"/>
            <a:endCxn id="35" idx="6"/>
          </p:cNvCxnSpPr>
          <p:nvPr/>
        </p:nvCxnSpPr>
        <p:spPr>
          <a:xfrm flipH="1">
            <a:off x="5718594" y="1700817"/>
            <a:ext cx="544689" cy="87241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36" idx="6"/>
          </p:cNvCxnSpPr>
          <p:nvPr/>
        </p:nvCxnSpPr>
        <p:spPr>
          <a:xfrm flipH="1">
            <a:off x="5720037" y="1683358"/>
            <a:ext cx="566466" cy="15073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38" idx="3"/>
            <a:endCxn id="37" idx="6"/>
          </p:cNvCxnSpPr>
          <p:nvPr/>
        </p:nvCxnSpPr>
        <p:spPr>
          <a:xfrm flipH="1">
            <a:off x="5768043" y="1700817"/>
            <a:ext cx="495240" cy="21430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4" idx="6"/>
            <a:endCxn id="41" idx="2"/>
          </p:cNvCxnSpPr>
          <p:nvPr/>
        </p:nvCxnSpPr>
        <p:spPr>
          <a:xfrm>
            <a:off x="5680460" y="2004509"/>
            <a:ext cx="546556" cy="87994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37" idx="7"/>
            <a:endCxn id="41" idx="2"/>
          </p:cNvCxnSpPr>
          <p:nvPr/>
        </p:nvCxnSpPr>
        <p:spPr>
          <a:xfrm flipV="1">
            <a:off x="5715708" y="2884453"/>
            <a:ext cx="511308" cy="82312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36" idx="7"/>
          </p:cNvCxnSpPr>
          <p:nvPr/>
        </p:nvCxnSpPr>
        <p:spPr>
          <a:xfrm flipV="1">
            <a:off x="5667702" y="2163992"/>
            <a:ext cx="570447" cy="89040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43" idx="1"/>
            <a:endCxn id="35" idx="5"/>
          </p:cNvCxnSpPr>
          <p:nvPr/>
        </p:nvCxnSpPr>
        <p:spPr>
          <a:xfrm flipH="1" flipV="1">
            <a:off x="5666259" y="2709507"/>
            <a:ext cx="633804" cy="128757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38" idx="6"/>
            <a:endCxn id="39" idx="2"/>
          </p:cNvCxnSpPr>
          <p:nvPr/>
        </p:nvCxnSpPr>
        <p:spPr>
          <a:xfrm flipV="1">
            <a:off x="6568311" y="1360177"/>
            <a:ext cx="457541" cy="20436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40" idx="6"/>
            <a:endCxn id="44" idx="2"/>
          </p:cNvCxnSpPr>
          <p:nvPr/>
        </p:nvCxnSpPr>
        <p:spPr>
          <a:xfrm flipV="1">
            <a:off x="6568312" y="1983629"/>
            <a:ext cx="468970" cy="20436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41" idx="6"/>
            <a:endCxn id="45" idx="2"/>
          </p:cNvCxnSpPr>
          <p:nvPr/>
        </p:nvCxnSpPr>
        <p:spPr>
          <a:xfrm flipV="1">
            <a:off x="6584379" y="2617892"/>
            <a:ext cx="471036" cy="26656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42" idx="6"/>
            <a:endCxn id="46" idx="2"/>
          </p:cNvCxnSpPr>
          <p:nvPr/>
        </p:nvCxnSpPr>
        <p:spPr>
          <a:xfrm flipV="1">
            <a:off x="6605092" y="3353390"/>
            <a:ext cx="439458" cy="14513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43" idx="6"/>
            <a:endCxn id="47" idx="2"/>
          </p:cNvCxnSpPr>
          <p:nvPr/>
        </p:nvCxnSpPr>
        <p:spPr>
          <a:xfrm flipV="1">
            <a:off x="6605091" y="3932544"/>
            <a:ext cx="421090" cy="20080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38" idx="5"/>
            <a:endCxn id="44" idx="2"/>
          </p:cNvCxnSpPr>
          <p:nvPr/>
        </p:nvCxnSpPr>
        <p:spPr>
          <a:xfrm>
            <a:off x="6515976" y="1700817"/>
            <a:ext cx="521306" cy="2828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38" idx="6"/>
            <a:endCxn id="45" idx="1"/>
          </p:cNvCxnSpPr>
          <p:nvPr/>
        </p:nvCxnSpPr>
        <p:spPr>
          <a:xfrm>
            <a:off x="6568311" y="1564546"/>
            <a:ext cx="539342" cy="9170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38" idx="5"/>
            <a:endCxn id="46" idx="1"/>
          </p:cNvCxnSpPr>
          <p:nvPr/>
        </p:nvCxnSpPr>
        <p:spPr>
          <a:xfrm>
            <a:off x="6515976" y="1700817"/>
            <a:ext cx="580812" cy="15163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38" idx="5"/>
            <a:endCxn id="47" idx="2"/>
          </p:cNvCxnSpPr>
          <p:nvPr/>
        </p:nvCxnSpPr>
        <p:spPr>
          <a:xfrm>
            <a:off x="6515976" y="1700817"/>
            <a:ext cx="510205" cy="22317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40" idx="0"/>
            <a:endCxn id="39" idx="2"/>
          </p:cNvCxnSpPr>
          <p:nvPr/>
        </p:nvCxnSpPr>
        <p:spPr>
          <a:xfrm flipV="1">
            <a:off x="6389631" y="1360177"/>
            <a:ext cx="636221" cy="6351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41" idx="7"/>
            <a:endCxn id="39" idx="2"/>
          </p:cNvCxnSpPr>
          <p:nvPr/>
        </p:nvCxnSpPr>
        <p:spPr>
          <a:xfrm flipV="1">
            <a:off x="6532044" y="1360177"/>
            <a:ext cx="493808" cy="13880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41" idx="6"/>
            <a:endCxn id="39" idx="2"/>
          </p:cNvCxnSpPr>
          <p:nvPr/>
        </p:nvCxnSpPr>
        <p:spPr>
          <a:xfrm flipV="1">
            <a:off x="6584379" y="1360177"/>
            <a:ext cx="441473" cy="152427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42" idx="7"/>
            <a:endCxn id="39" idx="3"/>
          </p:cNvCxnSpPr>
          <p:nvPr/>
        </p:nvCxnSpPr>
        <p:spPr>
          <a:xfrm flipV="1">
            <a:off x="6552757" y="1496448"/>
            <a:ext cx="525430" cy="18658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43" idx="7"/>
            <a:endCxn id="39" idx="3"/>
          </p:cNvCxnSpPr>
          <p:nvPr/>
        </p:nvCxnSpPr>
        <p:spPr>
          <a:xfrm flipV="1">
            <a:off x="6552756" y="1496448"/>
            <a:ext cx="525431" cy="250062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endCxn id="46" idx="2"/>
          </p:cNvCxnSpPr>
          <p:nvPr/>
        </p:nvCxnSpPr>
        <p:spPr>
          <a:xfrm flipV="1">
            <a:off x="6589104" y="3353390"/>
            <a:ext cx="455446" cy="7643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endCxn id="45" idx="2"/>
          </p:cNvCxnSpPr>
          <p:nvPr/>
        </p:nvCxnSpPr>
        <p:spPr>
          <a:xfrm flipV="1">
            <a:off x="6595671" y="2617892"/>
            <a:ext cx="459744" cy="147359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42" idx="0"/>
            <a:endCxn id="44" idx="3"/>
          </p:cNvCxnSpPr>
          <p:nvPr/>
        </p:nvCxnSpPr>
        <p:spPr>
          <a:xfrm flipV="1">
            <a:off x="6426411" y="2119900"/>
            <a:ext cx="663109" cy="11859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46" idx="2"/>
            <a:endCxn id="40" idx="6"/>
          </p:cNvCxnSpPr>
          <p:nvPr/>
        </p:nvCxnSpPr>
        <p:spPr>
          <a:xfrm flipH="1" flipV="1">
            <a:off x="6568312" y="2187998"/>
            <a:ext cx="476238" cy="116539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46" idx="2"/>
            <a:endCxn id="41" idx="6"/>
          </p:cNvCxnSpPr>
          <p:nvPr/>
        </p:nvCxnSpPr>
        <p:spPr>
          <a:xfrm flipH="1" flipV="1">
            <a:off x="6584379" y="2884453"/>
            <a:ext cx="460171" cy="4689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47" idx="2"/>
            <a:endCxn id="42" idx="5"/>
          </p:cNvCxnSpPr>
          <p:nvPr/>
        </p:nvCxnSpPr>
        <p:spPr>
          <a:xfrm flipH="1" flipV="1">
            <a:off x="6552757" y="3634791"/>
            <a:ext cx="473424" cy="2977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>
            <a:stCxn id="43" idx="0"/>
            <a:endCxn id="46" idx="3"/>
          </p:cNvCxnSpPr>
          <p:nvPr/>
        </p:nvCxnSpPr>
        <p:spPr>
          <a:xfrm flipV="1">
            <a:off x="6426410" y="3489661"/>
            <a:ext cx="670378" cy="45097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47" idx="2"/>
            <a:endCxn id="41" idx="6"/>
          </p:cNvCxnSpPr>
          <p:nvPr/>
        </p:nvCxnSpPr>
        <p:spPr>
          <a:xfrm flipH="1" flipV="1">
            <a:off x="6584379" y="2884453"/>
            <a:ext cx="441802" cy="104809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42" idx="7"/>
            <a:endCxn id="45" idx="3"/>
          </p:cNvCxnSpPr>
          <p:nvPr/>
        </p:nvCxnSpPr>
        <p:spPr>
          <a:xfrm flipV="1">
            <a:off x="6552757" y="2754163"/>
            <a:ext cx="554896" cy="60808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stCxn id="39" idx="6"/>
            <a:endCxn id="48" idx="2"/>
          </p:cNvCxnSpPr>
          <p:nvPr/>
        </p:nvCxnSpPr>
        <p:spPr>
          <a:xfrm>
            <a:off x="7383215" y="1360177"/>
            <a:ext cx="380978" cy="37620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stCxn id="44" idx="6"/>
            <a:endCxn id="49" idx="2"/>
          </p:cNvCxnSpPr>
          <p:nvPr/>
        </p:nvCxnSpPr>
        <p:spPr>
          <a:xfrm>
            <a:off x="7393987" y="1983629"/>
            <a:ext cx="410124" cy="4653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>
            <a:stCxn id="44" idx="6"/>
            <a:endCxn id="50" idx="1"/>
          </p:cNvCxnSpPr>
          <p:nvPr/>
        </p:nvCxnSpPr>
        <p:spPr>
          <a:xfrm>
            <a:off x="7393987" y="1983629"/>
            <a:ext cx="440678" cy="98070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44" idx="6"/>
            <a:endCxn id="51" idx="1"/>
          </p:cNvCxnSpPr>
          <p:nvPr/>
        </p:nvCxnSpPr>
        <p:spPr>
          <a:xfrm>
            <a:off x="7393987" y="1983629"/>
            <a:ext cx="425427" cy="165427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>
            <a:endCxn id="48" idx="2"/>
          </p:cNvCxnSpPr>
          <p:nvPr/>
        </p:nvCxnSpPr>
        <p:spPr>
          <a:xfrm flipV="1">
            <a:off x="7378917" y="1736382"/>
            <a:ext cx="385276" cy="23559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45" idx="6"/>
            <a:endCxn id="48" idx="3"/>
          </p:cNvCxnSpPr>
          <p:nvPr/>
        </p:nvCxnSpPr>
        <p:spPr>
          <a:xfrm flipV="1">
            <a:off x="7412120" y="1866128"/>
            <a:ext cx="404408" cy="75176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>
            <a:stCxn id="46" idx="7"/>
            <a:endCxn id="48" idx="2"/>
          </p:cNvCxnSpPr>
          <p:nvPr/>
        </p:nvCxnSpPr>
        <p:spPr>
          <a:xfrm flipV="1">
            <a:off x="7349017" y="1736382"/>
            <a:ext cx="415176" cy="148073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>
            <a:stCxn id="47" idx="7"/>
            <a:endCxn id="48" idx="3"/>
          </p:cNvCxnSpPr>
          <p:nvPr/>
        </p:nvCxnSpPr>
        <p:spPr>
          <a:xfrm flipV="1">
            <a:off x="7330648" y="1866128"/>
            <a:ext cx="485880" cy="193014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49" idx="2"/>
            <a:endCxn id="39" idx="5"/>
          </p:cNvCxnSpPr>
          <p:nvPr/>
        </p:nvCxnSpPr>
        <p:spPr>
          <a:xfrm flipH="1" flipV="1">
            <a:off x="7330880" y="1496448"/>
            <a:ext cx="473231" cy="95256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50" idx="2"/>
            <a:endCxn id="39" idx="5"/>
          </p:cNvCxnSpPr>
          <p:nvPr/>
        </p:nvCxnSpPr>
        <p:spPr>
          <a:xfrm flipH="1" flipV="1">
            <a:off x="7330880" y="1496448"/>
            <a:ext cx="451450" cy="158072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>
            <a:endCxn id="45" idx="6"/>
          </p:cNvCxnSpPr>
          <p:nvPr/>
        </p:nvCxnSpPr>
        <p:spPr>
          <a:xfrm flipH="1">
            <a:off x="7412120" y="2456310"/>
            <a:ext cx="377478" cy="16158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6" idx="6"/>
            <a:endCxn id="51" idx="1"/>
          </p:cNvCxnSpPr>
          <p:nvPr/>
        </p:nvCxnSpPr>
        <p:spPr>
          <a:xfrm>
            <a:off x="7401255" y="3353390"/>
            <a:ext cx="418159" cy="2845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endCxn id="51" idx="2"/>
          </p:cNvCxnSpPr>
          <p:nvPr/>
        </p:nvCxnSpPr>
        <p:spPr>
          <a:xfrm flipV="1">
            <a:off x="7378917" y="3774176"/>
            <a:ext cx="388162" cy="16645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47" idx="6"/>
            <a:endCxn id="50" idx="2"/>
          </p:cNvCxnSpPr>
          <p:nvPr/>
        </p:nvCxnSpPr>
        <p:spPr>
          <a:xfrm flipV="1">
            <a:off x="7382886" y="3077170"/>
            <a:ext cx="399444" cy="85537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>
            <a:stCxn id="46" idx="7"/>
            <a:endCxn id="49" idx="2"/>
          </p:cNvCxnSpPr>
          <p:nvPr/>
        </p:nvCxnSpPr>
        <p:spPr>
          <a:xfrm flipV="1">
            <a:off x="7349017" y="2449009"/>
            <a:ext cx="455094" cy="76810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50" idx="1"/>
            <a:endCxn id="45" idx="5"/>
          </p:cNvCxnSpPr>
          <p:nvPr/>
        </p:nvCxnSpPr>
        <p:spPr>
          <a:xfrm flipH="1" flipV="1">
            <a:off x="7359882" y="2754163"/>
            <a:ext cx="474783" cy="21017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51" idx="2"/>
            <a:endCxn id="45" idx="5"/>
          </p:cNvCxnSpPr>
          <p:nvPr/>
        </p:nvCxnSpPr>
        <p:spPr>
          <a:xfrm flipH="1" flipV="1">
            <a:off x="7359882" y="2754163"/>
            <a:ext cx="407197" cy="102001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50" idx="1"/>
          </p:cNvCxnSpPr>
          <p:nvPr/>
        </p:nvCxnSpPr>
        <p:spPr>
          <a:xfrm flipV="1">
            <a:off x="7367228" y="2964334"/>
            <a:ext cx="467437" cy="46738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75" name="Oval 474"/>
          <p:cNvSpPr/>
          <p:nvPr/>
        </p:nvSpPr>
        <p:spPr>
          <a:xfrm>
            <a:off x="8415868" y="3095114"/>
            <a:ext cx="357363" cy="3669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6" name="Oval 475"/>
          <p:cNvSpPr/>
          <p:nvPr/>
        </p:nvSpPr>
        <p:spPr>
          <a:xfrm>
            <a:off x="8443885" y="2196466"/>
            <a:ext cx="357363" cy="3669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7" name="Straight Connector 476"/>
          <p:cNvCxnSpPr>
            <a:stCxn id="48" idx="5"/>
            <a:endCxn id="476" idx="2"/>
          </p:cNvCxnSpPr>
          <p:nvPr/>
        </p:nvCxnSpPr>
        <p:spPr>
          <a:xfrm>
            <a:off x="8069221" y="1866128"/>
            <a:ext cx="374664" cy="51382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>
            <a:stCxn id="49" idx="6"/>
            <a:endCxn id="476" idx="2"/>
          </p:cNvCxnSpPr>
          <p:nvPr/>
        </p:nvCxnSpPr>
        <p:spPr>
          <a:xfrm flipV="1">
            <a:off x="8161474" y="2379954"/>
            <a:ext cx="282411" cy="6905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>
            <a:endCxn id="475" idx="1"/>
          </p:cNvCxnSpPr>
          <p:nvPr/>
        </p:nvCxnSpPr>
        <p:spPr>
          <a:xfrm>
            <a:off x="8056804" y="1873644"/>
            <a:ext cx="411399" cy="12752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>
            <a:stCxn id="476" idx="2"/>
            <a:endCxn id="50" idx="7"/>
          </p:cNvCxnSpPr>
          <p:nvPr/>
        </p:nvCxnSpPr>
        <p:spPr>
          <a:xfrm flipH="1">
            <a:off x="8087358" y="2379954"/>
            <a:ext cx="356527" cy="5843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2" name="Straight Connector 491"/>
          <p:cNvCxnSpPr>
            <a:stCxn id="476" idx="2"/>
            <a:endCxn id="51" idx="7"/>
          </p:cNvCxnSpPr>
          <p:nvPr/>
        </p:nvCxnSpPr>
        <p:spPr>
          <a:xfrm flipH="1">
            <a:off x="8072107" y="2379954"/>
            <a:ext cx="371778" cy="12579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9" idx="6"/>
            <a:endCxn id="475" idx="2"/>
          </p:cNvCxnSpPr>
          <p:nvPr/>
        </p:nvCxnSpPr>
        <p:spPr>
          <a:xfrm>
            <a:off x="8161474" y="2449009"/>
            <a:ext cx="254394" cy="82959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50" idx="6"/>
            <a:endCxn id="475" idx="2"/>
          </p:cNvCxnSpPr>
          <p:nvPr/>
        </p:nvCxnSpPr>
        <p:spPr>
          <a:xfrm>
            <a:off x="8139693" y="3077170"/>
            <a:ext cx="276175" cy="2014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>
            <a:stCxn id="51" idx="7"/>
            <a:endCxn id="475" idx="2"/>
          </p:cNvCxnSpPr>
          <p:nvPr/>
        </p:nvCxnSpPr>
        <p:spPr>
          <a:xfrm flipV="1">
            <a:off x="8072107" y="3278602"/>
            <a:ext cx="343761" cy="35930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96" name="TextBox 495"/>
          <p:cNvSpPr txBox="1"/>
          <p:nvPr/>
        </p:nvSpPr>
        <p:spPr>
          <a:xfrm>
            <a:off x="8415868" y="1867477"/>
            <a:ext cx="53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4"/>
                </a:solidFill>
              </a:rPr>
              <a:t>Age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8276478" y="3490747"/>
            <a:ext cx="83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4"/>
                </a:solidFill>
              </a:rPr>
              <a:t>Gender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498" name="TextBox 497"/>
          <p:cNvSpPr txBox="1"/>
          <p:nvPr/>
        </p:nvSpPr>
        <p:spPr>
          <a:xfrm>
            <a:off x="263574" y="3783667"/>
            <a:ext cx="136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4"/>
                </a:solidFill>
              </a:rPr>
              <a:t>Input Image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628063" y="4172177"/>
            <a:ext cx="330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4"/>
                </a:solidFill>
              </a:rPr>
              <a:t>Convolution Layer +  max pooling layer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499" name="Left Brace 498"/>
          <p:cNvSpPr/>
          <p:nvPr/>
        </p:nvSpPr>
        <p:spPr>
          <a:xfrm rot="16200000">
            <a:off x="3398945" y="2513593"/>
            <a:ext cx="525330" cy="2641424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/>
              </a:solidFill>
            </a:endParaRPr>
          </a:p>
        </p:txBody>
      </p:sp>
      <p:sp>
        <p:nvSpPr>
          <p:cNvPr id="534" name="Google Shape;2029;p51"/>
          <p:cNvSpPr/>
          <p:nvPr/>
        </p:nvSpPr>
        <p:spPr>
          <a:xfrm>
            <a:off x="1586454" y="3049111"/>
            <a:ext cx="404767" cy="257549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2029;p51"/>
          <p:cNvSpPr/>
          <p:nvPr/>
        </p:nvSpPr>
        <p:spPr>
          <a:xfrm>
            <a:off x="3941705" y="2999488"/>
            <a:ext cx="404767" cy="257549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2029;p51"/>
          <p:cNvSpPr/>
          <p:nvPr/>
        </p:nvSpPr>
        <p:spPr>
          <a:xfrm>
            <a:off x="5141907" y="2763254"/>
            <a:ext cx="284076" cy="225707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TextBox 536"/>
          <p:cNvSpPr txBox="1"/>
          <p:nvPr/>
        </p:nvSpPr>
        <p:spPr>
          <a:xfrm>
            <a:off x="6103255" y="4447022"/>
            <a:ext cx="218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Fully connected layer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38" name="Straight Connector 537"/>
          <p:cNvCxnSpPr/>
          <p:nvPr/>
        </p:nvCxnSpPr>
        <p:spPr>
          <a:xfrm flipH="1" flipV="1">
            <a:off x="948215" y="615116"/>
            <a:ext cx="796186" cy="962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>
            <a:off x="7233768" y="615116"/>
            <a:ext cx="88778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3885" y="1194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340899" y="453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 smtClean="0"/>
              <a:t>METHODOLOGY</a:t>
            </a:r>
            <a:endParaRPr lang="en-IN" sz="5400"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5207374" y="1762974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340899" y="1324507"/>
            <a:ext cx="4023236" cy="311089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r>
              <a:rPr lang="en-IN" sz="1600" dirty="0">
                <a:solidFill>
                  <a:schemeClr val="tx2"/>
                </a:solidFill>
                <a:latin typeface="Fira Sans Condensed Light" panose="020B0604020202020204" charset="0"/>
              </a:rPr>
              <a:t>A large labelled dataset is </a:t>
            </a:r>
            <a:r>
              <a:rPr lang="en-IN" sz="1600" dirty="0" smtClean="0">
                <a:solidFill>
                  <a:schemeClr val="tx2"/>
                </a:solidFill>
                <a:latin typeface="Fira Sans Condensed Light" panose="020B0604020202020204" charset="0"/>
              </a:rPr>
              <a:t>usely </a:t>
            </a:r>
            <a:r>
              <a:rPr lang="en-IN" sz="1600" dirty="0">
                <a:solidFill>
                  <a:schemeClr val="tx2"/>
                </a:solidFill>
                <a:latin typeface="Fira Sans Condensed Light" panose="020B0604020202020204" charset="0"/>
              </a:rPr>
              <a:t>divided into two parts with a ratio of  75 % and  25% which is used for training and testing the model respectively</a:t>
            </a:r>
            <a:r>
              <a:rPr lang="en-IN" sz="1600" dirty="0" smtClean="0">
                <a:solidFill>
                  <a:schemeClr val="tx2"/>
                </a:solidFill>
                <a:latin typeface="Fira Sans Condensed Light" panose="020B0604020202020204" charset="0"/>
              </a:rPr>
              <a:t>.</a:t>
            </a:r>
          </a:p>
          <a:p>
            <a:endParaRPr lang="en-IN" sz="1600" dirty="0" smtClean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r>
              <a:rPr lang="en-IN" sz="1600" dirty="0" smtClean="0">
                <a:solidFill>
                  <a:schemeClr val="tx2"/>
                </a:solidFill>
                <a:latin typeface="Fira Sans Condensed Light" panose="020B0604020202020204" charset="0"/>
              </a:rPr>
              <a:t>After this process if the accuracy level is not up to the mark you can re-train with more data or add multiple models.</a:t>
            </a:r>
            <a:endParaRPr lang="en-IN" sz="1600" dirty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cxnSp>
        <p:nvCxnSpPr>
          <p:cNvPr id="1754" name="Google Shape;1754;p44"/>
          <p:cNvCxnSpPr/>
          <p:nvPr/>
        </p:nvCxnSpPr>
        <p:spPr>
          <a:xfrm flipH="1">
            <a:off x="4694609" y="1905753"/>
            <a:ext cx="100" cy="169470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5" y="328121"/>
            <a:ext cx="1025696" cy="1147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80" y="1888017"/>
            <a:ext cx="3239123" cy="196659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18073" y="5514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On-screen Show (16:9)</PresentationFormat>
  <Paragraphs>107</Paragraphs>
  <Slides>19</Slides>
  <Notes>12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Fira Sans Condensed</vt:lpstr>
      <vt:lpstr>Arial</vt:lpstr>
      <vt:lpstr>Advent Pro Light</vt:lpstr>
      <vt:lpstr>Wingdings</vt:lpstr>
      <vt:lpstr>Fira Sans Condensed Light</vt:lpstr>
      <vt:lpstr>Anton</vt:lpstr>
      <vt:lpstr>Rajdhani</vt:lpstr>
      <vt:lpstr>Ai Tech Agency by Slidesgo</vt:lpstr>
      <vt:lpstr>AZAD INSTITUTE OF  ENGINEERING AND TECHNOLOGY</vt:lpstr>
      <vt:lpstr>AGE &amp;  GENDER PREDICTION</vt:lpstr>
      <vt:lpstr>Content</vt:lpstr>
      <vt:lpstr>OBJECTIVE</vt:lpstr>
      <vt:lpstr>RIGID ANATOMY</vt:lpstr>
      <vt:lpstr>TERMINOLOGIES</vt:lpstr>
      <vt:lpstr>APPROACH</vt:lpstr>
      <vt:lpstr>Convolution Neural Network </vt:lpstr>
      <vt:lpstr>METHODOLOGY</vt:lpstr>
      <vt:lpstr>PowerPoint Presentation</vt:lpstr>
      <vt:lpstr>TECHNOLOGIES</vt:lpstr>
      <vt:lpstr>A VIEW OF THE PROJECT</vt:lpstr>
      <vt:lpstr>Output</vt:lpstr>
      <vt:lpstr>SCOPE IN FUTURE</vt:lpstr>
      <vt:lpstr>PowerPoint Presentation</vt:lpstr>
      <vt:lpstr>01</vt:lpstr>
      <vt:lpstr>Conclusion: </vt:lpstr>
      <vt:lpstr>Our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2020-06-20T09:32:50Z</dcterms:modified>
</cp:coreProperties>
</file>